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93" r:id="rId2"/>
    <p:sldId id="270" r:id="rId3"/>
    <p:sldId id="273" r:id="rId4"/>
    <p:sldId id="281" r:id="rId5"/>
    <p:sldId id="278" r:id="rId6"/>
    <p:sldId id="271" r:id="rId7"/>
    <p:sldId id="280" r:id="rId8"/>
    <p:sldId id="261" r:id="rId9"/>
    <p:sldId id="291" r:id="rId10"/>
    <p:sldId id="292" r:id="rId11"/>
    <p:sldId id="277" r:id="rId12"/>
    <p:sldId id="286" r:id="rId13"/>
    <p:sldId id="287" r:id="rId14"/>
    <p:sldId id="288" r:id="rId15"/>
    <p:sldId id="289" r:id="rId16"/>
    <p:sldId id="290" r:id="rId17"/>
    <p:sldId id="282" r:id="rId18"/>
    <p:sldId id="300" r:id="rId19"/>
    <p:sldId id="297" r:id="rId20"/>
    <p:sldId id="298" r:id="rId21"/>
    <p:sldId id="299" r:id="rId22"/>
    <p:sldId id="295" r:id="rId23"/>
    <p:sldId id="294" r:id="rId24"/>
    <p:sldId id="296" r:id="rId25"/>
    <p:sldId id="301" r:id="rId26"/>
    <p:sldId id="309" r:id="rId27"/>
    <p:sldId id="310" r:id="rId28"/>
    <p:sldId id="311" r:id="rId29"/>
    <p:sldId id="303" r:id="rId30"/>
    <p:sldId id="304" r:id="rId31"/>
    <p:sldId id="320" r:id="rId32"/>
    <p:sldId id="321" r:id="rId33"/>
    <p:sldId id="313" r:id="rId34"/>
    <p:sldId id="314" r:id="rId35"/>
    <p:sldId id="319" r:id="rId36"/>
    <p:sldId id="312" r:id="rId37"/>
    <p:sldId id="315" r:id="rId38"/>
    <p:sldId id="323" r:id="rId39"/>
    <p:sldId id="316" r:id="rId40"/>
    <p:sldId id="317" r:id="rId41"/>
    <p:sldId id="322" r:id="rId42"/>
    <p:sldId id="324" r:id="rId43"/>
    <p:sldId id="329" r:id="rId44"/>
    <p:sldId id="330" r:id="rId45"/>
    <p:sldId id="325" r:id="rId46"/>
    <p:sldId id="326" r:id="rId47"/>
    <p:sldId id="327" r:id="rId48"/>
    <p:sldId id="328" r:id="rId49"/>
    <p:sldId id="331" r:id="rId50"/>
    <p:sldId id="332" r:id="rId51"/>
    <p:sldId id="333" r:id="rId52"/>
    <p:sldId id="334" r:id="rId53"/>
    <p:sldId id="338" r:id="rId54"/>
    <p:sldId id="337" r:id="rId55"/>
    <p:sldId id="335" r:id="rId56"/>
    <p:sldId id="336" r:id="rId57"/>
    <p:sldId id="339" r:id="rId58"/>
    <p:sldId id="340" r:id="rId59"/>
    <p:sldId id="341" r:id="rId60"/>
    <p:sldId id="342" r:id="rId61"/>
    <p:sldId id="345" r:id="rId62"/>
    <p:sldId id="344" r:id="rId63"/>
    <p:sldId id="346" r:id="rId64"/>
    <p:sldId id="347" r:id="rId65"/>
    <p:sldId id="348" r:id="rId66"/>
    <p:sldId id="349" r:id="rId67"/>
    <p:sldId id="350" r:id="rId68"/>
    <p:sldId id="355" r:id="rId69"/>
    <p:sldId id="353" r:id="rId70"/>
    <p:sldId id="354" r:id="rId71"/>
    <p:sldId id="352" r:id="rId7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79" autoAdjust="0"/>
  </p:normalViewPr>
  <p:slideViewPr>
    <p:cSldViewPr>
      <p:cViewPr varScale="1">
        <p:scale>
          <a:sx n="82" d="100"/>
          <a:sy n="82" d="100"/>
        </p:scale>
        <p:origin x="-159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6E101-0DB5-4DE4-A802-E768D605589D}" type="datetimeFigureOut">
              <a:rPr lang="fr-FR" smtClean="0"/>
              <a:t>24/01/2018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73E45-9585-40E9-A61B-BEE13BCA36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15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22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46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944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86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447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86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865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14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24/01/2018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7" Type="http://schemas.openxmlformats.org/officeDocument/2006/relationships/image" Target="../media/image83.tif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tiff"/><Relationship Id="rId5" Type="http://schemas.openxmlformats.org/officeDocument/2006/relationships/image" Target="../media/image81.tiff"/><Relationship Id="rId4" Type="http://schemas.openxmlformats.org/officeDocument/2006/relationships/image" Target="../media/image8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7" Type="http://schemas.openxmlformats.org/officeDocument/2006/relationships/image" Target="../media/image89.tiff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tiff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7" Type="http://schemas.openxmlformats.org/officeDocument/2006/relationships/image" Target="../media/image95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tiff"/><Relationship Id="rId5" Type="http://schemas.openxmlformats.org/officeDocument/2006/relationships/image" Target="../media/image93.tiff"/><Relationship Id="rId4" Type="http://schemas.openxmlformats.org/officeDocument/2006/relationships/image" Target="../media/image92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tiff"/><Relationship Id="rId3" Type="http://schemas.openxmlformats.org/officeDocument/2006/relationships/image" Target="../media/image96.tiff"/><Relationship Id="rId7" Type="http://schemas.openxmlformats.org/officeDocument/2006/relationships/image" Target="../media/image10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tiff"/><Relationship Id="rId5" Type="http://schemas.openxmlformats.org/officeDocument/2006/relationships/image" Target="../media/image98.tiff"/><Relationship Id="rId4" Type="http://schemas.openxmlformats.org/officeDocument/2006/relationships/image" Target="../media/image97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556792"/>
            <a:ext cx="7992888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 presented my new experiment design and my pilot data on sequential multi-option decision making. The underlying interest is during value comparison, people don’t simply register the value of each option and calculate a choice probability honestly according to their initial rating, instead, they do a pairwise comparison of values of the current option and the best seen option, and the winning option get a boost bonus in value and enters into the next rounds of competition. The pilot data shows a trend as in the simulated data.</a:t>
            </a:r>
          </a:p>
          <a:p>
            <a:r>
              <a:rPr lang="en-US" sz="2000" dirty="0" smtClean="0"/>
              <a:t>Feedbacks from the lab meeting: I should incorporate the </a:t>
            </a:r>
            <a:r>
              <a:rPr lang="en-US" sz="2000" dirty="0" err="1" smtClean="0"/>
              <a:t>recency</a:t>
            </a:r>
            <a:r>
              <a:rPr lang="en-US" sz="2000" dirty="0" smtClean="0"/>
              <a:t> and primacy effect in my model. Try to run simulation under these models and formally compare whether we need the default bonus, </a:t>
            </a:r>
            <a:r>
              <a:rPr lang="en-US" sz="2000" dirty="0" err="1" smtClean="0"/>
              <a:t>recency</a:t>
            </a:r>
            <a:r>
              <a:rPr lang="en-US" sz="2000" dirty="0" smtClean="0"/>
              <a:t> bonus and the primacy bonus. </a:t>
            </a:r>
          </a:p>
          <a:p>
            <a:r>
              <a:rPr lang="en-US" sz="2000" dirty="0" smtClean="0"/>
              <a:t>Also, I need to check whether there is a session related drift in my data, to see whether subject experience fatigue/boredom in the 3-hour experiment. </a:t>
            </a:r>
          </a:p>
          <a:p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51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859216" cy="490066"/>
          </a:xfrm>
        </p:spPr>
        <p:txBody>
          <a:bodyPr>
            <a:noAutofit/>
          </a:bodyPr>
          <a:lstStyle/>
          <a:p>
            <a:r>
              <a:rPr lang="en-US" sz="2800" dirty="0" smtClean="0"/>
              <a:t>H1 with primacy and </a:t>
            </a:r>
            <a:r>
              <a:rPr lang="en-US" sz="2800" dirty="0" err="1" smtClean="0"/>
              <a:t>recency</a:t>
            </a:r>
            <a:r>
              <a:rPr lang="en-US" sz="2800" dirty="0" smtClean="0"/>
              <a:t> bonus (beta = 0.51)</a:t>
            </a:r>
            <a:endParaRPr lang="fr-FR" sz="2800" dirty="0"/>
          </a:p>
        </p:txBody>
      </p:sp>
      <p:pic>
        <p:nvPicPr>
          <p:cNvPr id="6146" name="Picture 2" descr="C:\Users\chen.hu\Documents\GitHub\sdm\simulation\plots\v3\100simulations\beta51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8" y="2756946"/>
            <a:ext cx="4254868" cy="159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en.hu\Documents\GitHub\sdm\simulation\plots\beta51_C1_1beta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26" y="1068512"/>
            <a:ext cx="4499992" cy="16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chen.hu\Documents\GitHub\sdm\simulation\plots\beta51_C1_2beta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852936"/>
            <a:ext cx="4638092" cy="174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chen.hu\Documents\GitHub\sdm\simulation\plots\beta51_C1_3beta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53" y="5006324"/>
            <a:ext cx="4422068" cy="16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0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672" y="188640"/>
            <a:ext cx="6563072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Pilot results: rating and confidence rating across categories</a:t>
            </a:r>
            <a:endParaRPr lang="fr-FR" sz="2800" dirty="0"/>
          </a:p>
        </p:txBody>
      </p:sp>
      <p:pic>
        <p:nvPicPr>
          <p:cNvPr id="4098" name="Picture 2" descr="C:\Users\chen.hu\Documents\GitHub\sdm\results_plot\rating_distribution.t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1991"/>
            <a:ext cx="440031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en.hu\Documents\GitHub\sdm\results_plot\confidence_distribution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09566"/>
            <a:ext cx="4788024" cy="32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choice probability</a:t>
            </a:r>
            <a:endParaRPr lang="fr-FR" sz="3200" dirty="0"/>
          </a:p>
        </p:txBody>
      </p:sp>
      <p:pic>
        <p:nvPicPr>
          <p:cNvPr id="1026" name="Picture 2" descr="C:\Users\chen.hu\Documents\GitHub\sdm\results_plot\choice_order\choi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2666256" cy="21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en.hu\Documents\GitHub\sdm\results_plot\choice_order\choi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84217"/>
            <a:ext cx="2946326" cy="21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en.hu\Documents\GitHub\sdm\results_plot\choice_order\choi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24" y="784217"/>
            <a:ext cx="3208235" cy="20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en.hu\Documents\GitHub\sdm\results_plot\choice_order\choi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2" y="3717032"/>
            <a:ext cx="3101852" cy="228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results_plot\choice_order\choi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01565"/>
            <a:ext cx="2991173" cy="2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results_plot\choice_order\choi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20" y="4782666"/>
            <a:ext cx="3176309" cy="20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response time</a:t>
            </a:r>
            <a:endParaRPr lang="fr-FR" sz="3200" dirty="0"/>
          </a:p>
        </p:txBody>
      </p:sp>
      <p:pic>
        <p:nvPicPr>
          <p:cNvPr id="2050" name="Picture 2" descr="C:\Users\chen.hu\Documents\GitHub\sdm\results_plot\RT_order\R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898923"/>
            <a:ext cx="2954485" cy="19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hen.hu\Documents\GitHub\sdm\results_plot\RT_order\R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388" y="826914"/>
            <a:ext cx="2910614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hen.hu\Documents\GitHub\sdm\results_plot\RT_order\R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19" y="657882"/>
            <a:ext cx="3050581" cy="2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chen.hu\Documents\GitHub\sdm\results_plot\RT_order\R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73" y="3717032"/>
            <a:ext cx="2858081" cy="224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chen.hu\Documents\GitHub\sdm\results_plot\RT_order\R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3" y="3673813"/>
            <a:ext cx="3222755" cy="21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chen.hu\Documents\GitHub\sdm\results_plot\RT_order\R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02" y="4365104"/>
            <a:ext cx="3217366" cy="23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confidence</a:t>
            </a:r>
            <a:endParaRPr lang="fr-FR" sz="3200" dirty="0"/>
          </a:p>
        </p:txBody>
      </p:sp>
      <p:pic>
        <p:nvPicPr>
          <p:cNvPr id="3074" name="Picture 2" descr="C:\Users\chen.hu\Documents\GitHub\sdm\results_plot\confidence_order\confiden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327585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en.hu\Documents\GitHub\sdm\results_plot\confidence_order\confiden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37433"/>
            <a:ext cx="3378002" cy="251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chen.hu\Documents\GitHub\sdm\results_plot\confidence_order\confiden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80" y="887459"/>
            <a:ext cx="2880320" cy="24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chen.hu\Documents\GitHub\sdm\results_plot\confidence_order\confiden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61048"/>
            <a:ext cx="3203847" cy="24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chen.hu\Documents\GitHub\sdm\results_plot\confidence_order\confiden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82675"/>
            <a:ext cx="3224214" cy="254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chen.hu\Documents\GitHub\sdm\results_plot\confidence_order\confiden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31603"/>
            <a:ext cx="3038790" cy="2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processing time</a:t>
            </a:r>
            <a:endParaRPr lang="fr-FR" sz="3200" dirty="0"/>
          </a:p>
        </p:txBody>
      </p:sp>
      <p:pic>
        <p:nvPicPr>
          <p:cNvPr id="4099" name="Picture 3" descr="C:\Users\chen.hu\Documents\GitHub\sdm\results_plot\PT_order\P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0022"/>
            <a:ext cx="3114518" cy="2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chen.hu\Documents\GitHub\sdm\results_plot\PT_order\P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978" y="1005046"/>
            <a:ext cx="2947198" cy="222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chen.hu\Documents\GitHub\sdm\results_plot\PT_order\P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060070"/>
            <a:ext cx="2834531" cy="21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chen.hu\Documents\GitHub\sdm\results_plot\PT_order\P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" y="4005064"/>
            <a:ext cx="3228427" cy="229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chen.hu\Documents\GitHub\sdm\results_plot\PT_order\P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83913"/>
            <a:ext cx="3522910" cy="27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chen.hu\Documents\GitHub\sdm\results_plot\PT_order\P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710" y="4616003"/>
            <a:ext cx="2737070" cy="22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coefficient </a:t>
            </a:r>
            <a:endParaRPr lang="fr-FR" dirty="0"/>
          </a:p>
        </p:txBody>
      </p:sp>
      <p:pic>
        <p:nvPicPr>
          <p:cNvPr id="7170" name="Picture 2" descr="C:\Users\chen.hu\Desktop\untitle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1454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4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Discussion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Regarding the design: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whether we should mask the options?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Whether we should constraint a time out if no mask?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Alternative models proposal needed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28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dirty="0" smtClean="0"/>
              <a:t>New analysis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115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choice probability</a:t>
            </a:r>
            <a:endParaRPr lang="fr-FR" sz="3200" dirty="0"/>
          </a:p>
        </p:txBody>
      </p:sp>
      <p:pic>
        <p:nvPicPr>
          <p:cNvPr id="1026" name="Picture 2" descr="C:\Users\chen.hu\Documents\GitHub\sdm\results_plot\choice_order\choi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2666256" cy="21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en.hu\Documents\GitHub\sdm\results_plot\choice_order\choi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84217"/>
            <a:ext cx="2946326" cy="21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en.hu\Documents\GitHub\sdm\results_plot\choice_order\choi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24" y="784217"/>
            <a:ext cx="3208235" cy="20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en.hu\Documents\GitHub\sdm\results_plot\choice_order\choi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2" y="3717032"/>
            <a:ext cx="3101852" cy="228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results_plot\choice_order\choi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01565"/>
            <a:ext cx="2991173" cy="2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results_plot\choice_order\choi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20" y="4782666"/>
            <a:ext cx="3176309" cy="20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Decision-making </a:t>
            </a:r>
            <a:r>
              <a:rPr lang="en-US" b="1" dirty="0"/>
              <a:t>under a sequential multiple-option choice frame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Chen Hu</a:t>
            </a:r>
          </a:p>
          <a:p>
            <a:r>
              <a:rPr lang="en-US" sz="1800" dirty="0" smtClean="0"/>
              <a:t>(lab meeting 11/10/2017)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830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response time</a:t>
            </a:r>
            <a:endParaRPr lang="fr-FR" sz="3200" dirty="0"/>
          </a:p>
        </p:txBody>
      </p:sp>
      <p:pic>
        <p:nvPicPr>
          <p:cNvPr id="2050" name="Picture 2" descr="C:\Users\chen.hu\Documents\GitHub\sdm\results_plot\RT_order\R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898923"/>
            <a:ext cx="2954485" cy="19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hen.hu\Documents\GitHub\sdm\results_plot\RT_order\R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388" y="826914"/>
            <a:ext cx="2910614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hen.hu\Documents\GitHub\sdm\results_plot\RT_order\R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19" y="657882"/>
            <a:ext cx="3050581" cy="2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chen.hu\Documents\GitHub\sdm\results_plot\RT_order\R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73" y="3717032"/>
            <a:ext cx="2858081" cy="224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chen.hu\Documents\GitHub\sdm\results_plot\RT_order\R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3" y="3673813"/>
            <a:ext cx="3222755" cy="21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chen.hu\Documents\GitHub\sdm\results_plot\RT_order\R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02" y="4365104"/>
            <a:ext cx="3217366" cy="23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14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confidence</a:t>
            </a:r>
            <a:endParaRPr lang="fr-FR" sz="3200" dirty="0"/>
          </a:p>
        </p:txBody>
      </p:sp>
      <p:pic>
        <p:nvPicPr>
          <p:cNvPr id="3074" name="Picture 2" descr="C:\Users\chen.hu\Documents\GitHub\sdm\results_plot\confidence_order\confiden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327585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en.hu\Documents\GitHub\sdm\results_plot\confidence_order\confiden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37433"/>
            <a:ext cx="3378002" cy="251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chen.hu\Documents\GitHub\sdm\results_plot\confidence_order\confiden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80" y="887459"/>
            <a:ext cx="2880320" cy="24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chen.hu\Documents\GitHub\sdm\results_plot\confidence_order\confiden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61048"/>
            <a:ext cx="3203847" cy="24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chen.hu\Documents\GitHub\sdm\results_plot\confidence_order\confiden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82675"/>
            <a:ext cx="3224214" cy="254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chen.hu\Documents\GitHub\sdm\results_plot\confidence_order\confiden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31603"/>
            <a:ext cx="3038790" cy="2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8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 analysis</a:t>
            </a:r>
            <a:endParaRPr lang="fr-FR" dirty="0"/>
          </a:p>
        </p:txBody>
      </p:sp>
      <p:pic>
        <p:nvPicPr>
          <p:cNvPr id="4" name="Picture 2" descr="C:\Users\chen.hu\Desktop\untitle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72816"/>
            <a:ext cx="631454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19672" y="5445224"/>
            <a:ext cx="726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Beta_rt</a:t>
            </a:r>
            <a:r>
              <a:rPr lang="en-US" dirty="0" smtClean="0"/>
              <a:t>: t (10) = 1.93, if </a:t>
            </a:r>
            <a:r>
              <a:rPr lang="en-US" dirty="0" smtClean="0">
                <a:sym typeface="Wingdings" panose="05000000000000000000" pitchFamily="2" charset="2"/>
              </a:rPr>
              <a:t> 30, t(29) = 3.18, p = 0.002 ~ 0.01</a:t>
            </a:r>
          </a:p>
          <a:p>
            <a:r>
              <a:rPr lang="en-US" dirty="0" err="1" smtClean="0"/>
              <a:t>Beta_conf</a:t>
            </a:r>
            <a:r>
              <a:rPr lang="en-US" dirty="0" smtClean="0"/>
              <a:t>: </a:t>
            </a:r>
            <a:r>
              <a:rPr lang="en-US" dirty="0"/>
              <a:t>t (10) = </a:t>
            </a:r>
            <a:r>
              <a:rPr lang="en-US" dirty="0" smtClean="0"/>
              <a:t>1.90, </a:t>
            </a:r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30, t(29) = </a:t>
            </a:r>
            <a:r>
              <a:rPr lang="en-US" dirty="0" smtClean="0">
                <a:sym typeface="Wingdings" panose="05000000000000000000" pitchFamily="2" charset="2"/>
              </a:rPr>
              <a:t>3.14, </a:t>
            </a:r>
            <a:r>
              <a:rPr lang="en-US" dirty="0">
                <a:sym typeface="Wingdings" panose="05000000000000000000" pitchFamily="2" charset="2"/>
              </a:rPr>
              <a:t>p = 0.002 ~ </a:t>
            </a:r>
            <a:r>
              <a:rPr lang="en-US" dirty="0" smtClean="0">
                <a:sym typeface="Wingdings" panose="05000000000000000000" pitchFamily="2" charset="2"/>
              </a:rPr>
              <a:t>0.01</a:t>
            </a:r>
          </a:p>
          <a:p>
            <a:r>
              <a:rPr lang="en-US" dirty="0" err="1" smtClean="0"/>
              <a:t>Beta_choice</a:t>
            </a:r>
            <a:r>
              <a:rPr lang="en-US" dirty="0" smtClean="0"/>
              <a:t>: t </a:t>
            </a:r>
            <a:r>
              <a:rPr lang="en-US" dirty="0"/>
              <a:t>(10) = </a:t>
            </a:r>
            <a:r>
              <a:rPr lang="en-US" dirty="0" smtClean="0"/>
              <a:t>-1.07, </a:t>
            </a:r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30, t(29) = </a:t>
            </a:r>
            <a:r>
              <a:rPr lang="en-US" dirty="0" smtClean="0">
                <a:sym typeface="Wingdings" panose="05000000000000000000" pitchFamily="2" charset="2"/>
              </a:rPr>
              <a:t>1.76, </a:t>
            </a:r>
            <a:r>
              <a:rPr lang="en-US" dirty="0">
                <a:sym typeface="Wingdings" panose="05000000000000000000" pitchFamily="2" charset="2"/>
              </a:rPr>
              <a:t>p = </a:t>
            </a:r>
            <a:r>
              <a:rPr lang="en-US" dirty="0" smtClean="0">
                <a:sym typeface="Wingdings" panose="05000000000000000000" pitchFamily="2" charset="2"/>
              </a:rPr>
              <a:t>0.05 </a:t>
            </a:r>
            <a:r>
              <a:rPr lang="en-US" dirty="0">
                <a:sym typeface="Wingdings" panose="05000000000000000000" pitchFamily="2" charset="2"/>
              </a:rPr>
              <a:t>~ </a:t>
            </a:r>
            <a:r>
              <a:rPr lang="en-US" dirty="0" smtClean="0">
                <a:sym typeface="Wingdings" panose="05000000000000000000" pitchFamily="2" charset="2"/>
              </a:rPr>
              <a:t>0.1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	            if  40, t(39) = 2.03, p = 0.025~0.5 , all two tails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38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 drift effects</a:t>
            </a:r>
            <a:endParaRPr lang="fr-FR" dirty="0"/>
          </a:p>
        </p:txBody>
      </p:sp>
      <p:pic>
        <p:nvPicPr>
          <p:cNvPr id="1026" name="Picture 2" descr="C:\Users\chen.hu\Documents\GitHub\sdm\results_plot\RT_session_orde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4382096" cy="261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en.hu\Documents\GitHub\sdm\results_plot\conf_session_order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3" y="4323686"/>
            <a:ext cx="4055586" cy="252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en.hu\Documents\GitHub\sdm\results_plot\P1_session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24" y="2717864"/>
            <a:ext cx="4325144" cy="286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5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à coins arrondis 9"/>
          <p:cNvSpPr/>
          <p:nvPr/>
        </p:nvSpPr>
        <p:spPr>
          <a:xfrm>
            <a:off x="413456" y="6021288"/>
            <a:ext cx="8350919" cy="8367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88528" y="1916832"/>
            <a:ext cx="8568951" cy="3960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397545" y="816788"/>
            <a:ext cx="8350919" cy="979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5464" y="188640"/>
            <a:ext cx="7859216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Model on choice</a:t>
            </a:r>
            <a:endParaRPr lang="fr-F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97545" y="908720"/>
                <a:ext cx="8568952" cy="1775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M1, value true to the rating, no value update during choice process.</a:t>
                </a:r>
                <a:r>
                  <a:rPr lang="fr-FR" dirty="0" smtClean="0"/>
                  <a:t>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  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𝑉𝑖</m:t>
                        </m:r>
                      </m:e>
                    </m:d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fr-FR" dirty="0" smtClean="0"/>
              </a:p>
              <a:p>
                <a:endParaRPr lang="en-US" dirty="0"/>
              </a:p>
              <a:p>
                <a:r>
                  <a:rPr lang="en-US" dirty="0" smtClean="0"/>
                  <a:t>M2: value update depend on pairwise comparison</a:t>
                </a:r>
                <a:r>
                  <a:rPr lang="fr-FR" dirty="0" smtClean="0"/>
                  <a:t>.</a:t>
                </a:r>
                <a:r>
                  <a:rPr lang="en-US" dirty="0"/>
                  <a:t> D</a:t>
                </a:r>
                <a:r>
                  <a:rPr lang="en-US" dirty="0" smtClean="0"/>
                  <a:t>uring the course of one trial: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5" y="908720"/>
                <a:ext cx="8568952" cy="1775551"/>
              </a:xfrm>
              <a:prstGeom prst="rect">
                <a:avLst/>
              </a:prstGeom>
              <a:blipFill rotWithShape="1">
                <a:blip r:embed="rId2"/>
                <a:stretch>
                  <a:fillRect l="-569" t="-17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6561660"/>
                  </p:ext>
                </p:extLst>
              </p:nvPr>
            </p:nvGraphicFramePr>
            <p:xfrm>
              <a:off x="469553" y="2461538"/>
              <a:ext cx="7776865" cy="265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0107"/>
                    <a:gridCol w="1580685"/>
                    <a:gridCol w="1195992"/>
                    <a:gridCol w="1562261"/>
                    <a:gridCol w="1527820"/>
                  </a:tblGrid>
                  <a:tr h="346539">
                    <a:tc>
                      <a:txBody>
                        <a:bodyPr/>
                        <a:lstStyle/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= 30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= 25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600" b="1" i="1" smtClean="0">
                                    <a:latin typeface="Cambria Math"/>
                                  </a:rPr>
                                  <m:t>𝟗𝟎</m:t>
                                </m:r>
                              </m:oMath>
                            </m:oMathPara>
                          </a14:m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= 60</a:t>
                          </a:r>
                          <a:endParaRPr lang="fr-FR" sz="1600" dirty="0"/>
                        </a:p>
                      </a:txBody>
                      <a:tcPr/>
                    </a:tc>
                  </a:tr>
                  <a:tr h="346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Round</a:t>
                          </a:r>
                          <a:r>
                            <a:rPr lang="en-US" sz="1600" baseline="0" dirty="0" smtClean="0"/>
                            <a:t> 1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vs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)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</a:tr>
                  <a:tr h="346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Round 2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vs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)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</a:tr>
                  <a:tr h="346539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Round </a:t>
                          </a:r>
                          <a:r>
                            <a:rPr lang="en-US" sz="1600" baseline="0" dirty="0" smtClean="0"/>
                            <a:t>3</a:t>
                          </a:r>
                          <a:r>
                            <a:rPr lang="en-US" sz="1600" dirty="0" smtClean="0"/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vs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)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+ 2</a:t>
                          </a:r>
                          <a:r>
                            <a:rPr lang="fr-FR" sz="1600" baseline="0" dirty="0" smtClean="0"/>
                            <a:t> 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</a:tr>
                  <a:tr h="198022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Final value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+ 2</a:t>
                          </a:r>
                          <a:r>
                            <a:rPr lang="fr-FR" sz="1600" baseline="0" dirty="0" smtClean="0"/>
                            <a:t> 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6561660"/>
                  </p:ext>
                </p:extLst>
              </p:nvPr>
            </p:nvGraphicFramePr>
            <p:xfrm>
              <a:off x="469553" y="2461538"/>
              <a:ext cx="7776865" cy="265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0107"/>
                    <a:gridCol w="1580685"/>
                    <a:gridCol w="1195992"/>
                    <a:gridCol w="1562261"/>
                    <a:gridCol w="1527820"/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20385" t="-2105" r="-270385" b="-3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2347" t="-2105" r="-258673" b="-3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1" t="-2105" r="-98047" b="-3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8367" t="-2105" b="-37263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02105" r="-307668" b="-2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20385" t="-102105" r="-270385" b="-2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2347" t="-102105" r="-258673" b="-2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1" t="-102105" r="-98047" b="-2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8367" t="-102105" b="-27263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02105" r="-307668" b="-1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20385" t="-202105" r="-270385" b="-1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2347" t="-202105" r="-258673" b="-1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1" t="-202105" r="-98047" b="-1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8367" t="-202105" b="-17263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302105" r="-307668" b="-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20385" t="-302105" r="-270385" b="-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2347" t="-302105" r="-258673" b="-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1" t="-302105" r="-98047" b="-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8367" t="-302105" b="-72632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Final value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20385" t="-694545" r="-270385" b="-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2347" t="-694545" r="-258673" b="-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1" t="-694545" r="-98047" b="-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8367" t="-694545" b="-2545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613569" y="5219659"/>
                <a:ext cx="756084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Evolutionary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rgbClr val="FF0000"/>
                    </a:solidFill>
                  </a:rPr>
                  <a:t>,  </a:t>
                </a:r>
                <a:r>
                  <a:rPr lang="fr-FR" dirty="0" err="1"/>
                  <a:t>number</a:t>
                </a:r>
                <a:r>
                  <a:rPr lang="fr-FR" dirty="0"/>
                  <a:t> of </a:t>
                </a:r>
                <a:r>
                  <a:rPr lang="fr-FR" dirty="0" err="1"/>
                  <a:t>hidden</a:t>
                </a:r>
                <a:r>
                  <a:rPr lang="fr-FR" dirty="0"/>
                  <a:t> states  = item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. </a:t>
                </a:r>
                <a:r>
                  <a:rPr lang="fr-FR" dirty="0" err="1" smtClean="0"/>
                  <a:t>Same</a:t>
                </a:r>
                <a:r>
                  <a:rPr lang="fr-FR" dirty="0" smtClean="0"/>
                  <a:t>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.</a:t>
                </a:r>
                <a:endParaRPr lang="fr-FR" dirty="0"/>
              </a:p>
              <a:p>
                <a:endParaRPr lang="fr-FR" dirty="0" smtClean="0">
                  <a:solidFill>
                    <a:srgbClr val="FF0000"/>
                  </a:solidFill>
                </a:endParaRPr>
              </a:p>
              <a:p>
                <a:r>
                  <a:rPr lang="fr-FR" dirty="0" smtClean="0"/>
                  <a:t>M3: </a:t>
                </a:r>
                <a:r>
                  <a:rPr lang="fr-FR" dirty="0" err="1" smtClean="0"/>
                  <a:t>same</a:t>
                </a:r>
                <a:r>
                  <a:rPr lang="fr-FR" dirty="0" smtClean="0"/>
                  <a:t>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fx = x, </a:t>
                </a:r>
                <a:r>
                  <a:rPr lang="fr-FR" dirty="0" err="1" smtClean="0"/>
                  <a:t>align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hidden</a:t>
                </a:r>
                <a:r>
                  <a:rPr lang="fr-FR" dirty="0" smtClean="0"/>
                  <a:t> states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M2.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69" y="5219659"/>
                <a:ext cx="7560840" cy="1754326"/>
              </a:xfrm>
              <a:prstGeom prst="rect">
                <a:avLst/>
              </a:prstGeom>
              <a:blipFill rotWithShape="1">
                <a:blip r:embed="rId4"/>
                <a:stretch>
                  <a:fillRect l="-726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537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Posterior on observation parameter – inverse temperature</a:t>
            </a:r>
            <a:endParaRPr lang="fr-FR" sz="2800" dirty="0"/>
          </a:p>
        </p:txBody>
      </p:sp>
      <p:pic>
        <p:nvPicPr>
          <p:cNvPr id="1028" name="Picture 4" descr="C:\Users\chen.hu\Documents\GitHub\sdm\results_plot\BMS\posterior_choice_m123_ob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3372959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en.hu\Documents\GitHub\sdm\results_plot\BMS\posterior_choice_m123_obs_box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63" y="947126"/>
            <a:ext cx="3630775" cy="493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504244" y="5904099"/>
            <a:ext cx="544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Prior: 0.046, from last experiment with binary choices</a:t>
            </a:r>
          </a:p>
          <a:p>
            <a:r>
              <a:rPr lang="en-US" dirty="0" smtClean="0"/>
              <a:t>M1: mean(obs_m1) = 0.08  M2: 0.0065  M3: 0.0062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910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evolution parameter – winning bonus</a:t>
            </a:r>
            <a:endParaRPr lang="fr-FR" sz="2800" dirty="0"/>
          </a:p>
        </p:txBody>
      </p:sp>
      <p:pic>
        <p:nvPicPr>
          <p:cNvPr id="2051" name="Picture 3" descr="C:\Users\chen.hu\Documents\GitHub\sdm\results_plot\BMS\posterior_choice_m2_evo_box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3744416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788024" y="2348880"/>
            <a:ext cx="4248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11</a:t>
            </a:r>
          </a:p>
          <a:p>
            <a:r>
              <a:rPr lang="en-US" dirty="0" smtClean="0"/>
              <a:t>T-test against zero </a:t>
            </a:r>
          </a:p>
          <a:p>
            <a:r>
              <a:rPr lang="en-US" dirty="0" smtClean="0"/>
              <a:t>t  = 0.36 , p = 0.73, mean = 0.18</a:t>
            </a:r>
          </a:p>
          <a:p>
            <a:r>
              <a:rPr lang="en-US" dirty="0" smtClean="0"/>
              <a:t>not significant</a:t>
            </a:r>
          </a:p>
          <a:p>
            <a:r>
              <a:rPr lang="en-US" dirty="0" smtClean="0"/>
              <a:t>Power test, when n = 30, still not significantly different from zero.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exclude the outliner = 5</a:t>
            </a:r>
          </a:p>
          <a:p>
            <a:r>
              <a:rPr lang="en-US" dirty="0" smtClean="0"/>
              <a:t>N = 10, mean = - 0.30</a:t>
            </a:r>
          </a:p>
          <a:p>
            <a:r>
              <a:rPr lang="en-US" dirty="0" smtClean="0"/>
              <a:t>t = - 2.62, p = 0.028 *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083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hidden states</a:t>
            </a:r>
            <a:endParaRPr lang="fr-FR" sz="2800" dirty="0"/>
          </a:p>
        </p:txBody>
      </p:sp>
      <p:pic>
        <p:nvPicPr>
          <p:cNvPr id="3074" name="Picture 2" descr="C:\Users\chen.hu\Documents\GitHub\sdm\results_plot\BMS\posterior_choice_m2_X0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514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0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0610" y="188640"/>
            <a:ext cx="6768752" cy="50405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Model comparison results</a:t>
            </a:r>
            <a:endParaRPr lang="fr-FR" sz="2800" dirty="0"/>
          </a:p>
        </p:txBody>
      </p:sp>
      <p:pic>
        <p:nvPicPr>
          <p:cNvPr id="4098" name="Picture 2" descr="C:\Users\chen.hu\Documents\GitHub\sdm\results_plot\BMS\choice_BMS_RFX_m2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86" y="1679551"/>
            <a:ext cx="4265938" cy="46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en.hu\Documents\GitHub\sdm\results_plot\BMS\choice_BMS_RFX_m123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82" y="1700808"/>
            <a:ext cx="4248472" cy="451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55577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m1, m2, m3, winning model = m1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289783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 m2, m3, winning model = m3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7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à coins arrondis 9"/>
          <p:cNvSpPr/>
          <p:nvPr/>
        </p:nvSpPr>
        <p:spPr>
          <a:xfrm>
            <a:off x="382516" y="2840691"/>
            <a:ext cx="8476356" cy="17602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397545" y="816787"/>
            <a:ext cx="8350919" cy="17481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5464" y="188640"/>
            <a:ext cx="7859216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Model on Response Time</a:t>
            </a:r>
            <a:endParaRPr lang="fr-F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88132" y="867756"/>
                <a:ext cx="8476356" cy="202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M1, value true to the rating, no value update during choice process.</a:t>
                </a:r>
                <a:r>
                  <a:rPr lang="fr-FR" dirty="0" smtClean="0"/>
                  <a:t> 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3 free </a:t>
                </a:r>
                <a:r>
                  <a:rPr lang="fr-FR" dirty="0" err="1" smtClean="0"/>
                  <a:t>parameter</a:t>
                </a:r>
                <a:r>
                  <a:rPr lang="fr-FR" dirty="0" smtClean="0"/>
                  <a:t>):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𝑉𝑖</m:t>
                        </m:r>
                      </m:e>
                    </m:d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0" smtClean="0">
                        <a:latin typeface="Cambria Math"/>
                      </a:rPr>
                      <m:t>     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entropy</m:t>
                    </m:r>
                    <m:r>
                      <a:rPr lang="en-US" b="0" i="0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/>
                      </a:rPr>
                      <m:t>    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𝑒𝑛𝑡𝑟𝑜𝑝𝑦</m:t>
                      </m:r>
                      <m:r>
                        <a:rPr lang="en-US" b="0" i="1" strike="sngStrike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trike="sngStrik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trike="sngStrike" smtClean="0">
                          <a:latin typeface="Cambria Math"/>
                        </a:rPr>
                        <m:t>∗</m:t>
                      </m:r>
                      <m:r>
                        <a:rPr lang="en-US" b="0" i="1" strike="sngStrike" smtClean="0">
                          <a:latin typeface="Cambria Math"/>
                        </a:rPr>
                        <m:t>𝑠𝑒𝑠𝑠𝑖𝑜𝑛</m:t>
                      </m:r>
                      <m:r>
                        <a:rPr lang="en-US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dirty="0" smtClean="0"/>
              </a:p>
              <a:p>
                <a:endParaRPr lang="en-US" dirty="0"/>
              </a:p>
              <a:p>
                <a:r>
                  <a:rPr lang="en-US" sz="1600" i="1" dirty="0" smtClean="0"/>
                  <a:t>        # in this data set, the session </a:t>
                </a:r>
                <a:r>
                  <a:rPr lang="en-US" sz="1600" i="1" dirty="0" err="1" smtClean="0"/>
                  <a:t>regressor</a:t>
                </a:r>
                <a:r>
                  <a:rPr lang="en-US" sz="1600" i="1" dirty="0" smtClean="0"/>
                  <a:t> is not fitted due to missing data in 4/11 subjects.</a:t>
                </a:r>
                <a:endParaRPr lang="fr-FR" sz="1600" i="1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32" y="867756"/>
                <a:ext cx="8476356" cy="2021772"/>
              </a:xfrm>
              <a:prstGeom prst="rect">
                <a:avLst/>
              </a:prstGeom>
              <a:blipFill rotWithShape="1">
                <a:blip r:embed="rId2"/>
                <a:stretch>
                  <a:fillRect l="-575" t="-1506" b="-30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611560" y="2996952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M2: value is updated as in the choice data, option get a winning bonus each time they win in a pairwise comparison, as proposed previously.</a:t>
            </a:r>
          </a:p>
          <a:p>
            <a:r>
              <a:rPr lang="en-US" dirty="0" smtClean="0"/>
              <a:t>Evolution parameter = 1, same observation function as in M1 </a:t>
            </a:r>
            <a:r>
              <a:rPr lang="en-US" dirty="0" err="1" smtClean="0"/>
              <a:t>rt</a:t>
            </a:r>
            <a:endParaRPr lang="en-US" dirty="0" smtClean="0"/>
          </a:p>
          <a:p>
            <a:r>
              <a:rPr lang="en-US" dirty="0" smtClean="0"/>
              <a:t>Number of hidden states = Number of objects = 430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34826" y="4869160"/>
            <a:ext cx="8476356" cy="17602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M3: </a:t>
            </a:r>
            <a:r>
              <a:rPr lang="en-US" dirty="0">
                <a:solidFill>
                  <a:schemeClr val="tx1"/>
                </a:solidFill>
              </a:rPr>
              <a:t>value is </a:t>
            </a:r>
            <a:r>
              <a:rPr lang="en-US" dirty="0" smtClean="0">
                <a:solidFill>
                  <a:schemeClr val="tx1"/>
                </a:solidFill>
              </a:rPr>
              <a:t> not updated, there is an evolution function in which </a:t>
            </a:r>
            <a:r>
              <a:rPr lang="en-US" dirty="0" err="1" smtClean="0">
                <a:solidFill>
                  <a:schemeClr val="tx1"/>
                </a:solidFill>
              </a:rPr>
              <a:t>fx</a:t>
            </a:r>
            <a:r>
              <a:rPr lang="en-US" dirty="0" smtClean="0">
                <a:solidFill>
                  <a:schemeClr val="tx1"/>
                </a:solidFill>
              </a:rPr>
              <a:t> =x, no evolution parameters.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same </a:t>
            </a:r>
            <a:r>
              <a:rPr lang="en-US" dirty="0">
                <a:solidFill>
                  <a:schemeClr val="tx1"/>
                </a:solidFill>
              </a:rPr>
              <a:t>observation function as in M1 </a:t>
            </a:r>
            <a:r>
              <a:rPr lang="en-US" dirty="0" smtClean="0">
                <a:solidFill>
                  <a:schemeClr val="tx1"/>
                </a:solidFill>
              </a:rPr>
              <a:t>RT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Number of hidden states = Number of objects = </a:t>
            </a:r>
            <a:r>
              <a:rPr lang="en-US" dirty="0" smtClean="0">
                <a:solidFill>
                  <a:schemeClr val="tx1"/>
                </a:solidFill>
              </a:rPr>
              <a:t>430, but not updated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26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556792"/>
            <a:ext cx="79928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Understand how options are compared during decision making process is crucial.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Former studies have identified that: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People’s prior preference can shift the value comparison frame. Choice are based on the value comparison between the default option vs the alternative (</a:t>
            </a:r>
            <a:r>
              <a:rPr lang="en-US" sz="1400" i="1" dirty="0" smtClean="0"/>
              <a:t>Lopez-</a:t>
            </a:r>
            <a:r>
              <a:rPr lang="en-US" sz="1400" i="1" dirty="0" err="1" smtClean="0"/>
              <a:t>Persem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eLife</a:t>
            </a:r>
            <a:r>
              <a:rPr lang="en-US" sz="1400" i="1" dirty="0" smtClean="0"/>
              <a:t>, 2016</a:t>
            </a:r>
            <a:r>
              <a:rPr lang="en-US" sz="1600" dirty="0" smtClean="0"/>
              <a:t>). 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People’s preference might be shifted by their actions (e.g. choice). (</a:t>
            </a:r>
            <a:r>
              <a:rPr lang="en-US" sz="1600" i="1" dirty="0" err="1" smtClean="0"/>
              <a:t>Vinckier</a:t>
            </a:r>
            <a:r>
              <a:rPr lang="en-US" sz="1600" i="1" dirty="0" smtClean="0"/>
              <a:t>, submitted</a:t>
            </a:r>
            <a:r>
              <a:rPr lang="en-US" sz="16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 demonstrate a bias towards the most recent presented options in sequential presentation (</a:t>
            </a:r>
            <a:r>
              <a:rPr lang="en-US" sz="1600" i="1" dirty="0"/>
              <a:t>results reported by </a:t>
            </a:r>
            <a:r>
              <a:rPr lang="en-US" sz="1600" i="1" dirty="0" smtClean="0"/>
              <a:t>S. </a:t>
            </a:r>
            <a:r>
              <a:rPr lang="en-US" sz="1600" i="1" dirty="0" err="1" smtClean="0"/>
              <a:t>Ballesta</a:t>
            </a:r>
            <a:r>
              <a:rPr lang="en-US" sz="1600" i="1" dirty="0"/>
              <a:t> in </a:t>
            </a:r>
            <a:r>
              <a:rPr lang="en-US" sz="1600" i="1" dirty="0" smtClean="0"/>
              <a:t>C. </a:t>
            </a:r>
            <a:r>
              <a:rPr lang="en-US" sz="1600" i="1" dirty="0" err="1" smtClean="0"/>
              <a:t>Padoa-Schioppa’s</a:t>
            </a:r>
            <a:r>
              <a:rPr lang="en-US" sz="1600" i="1" dirty="0" smtClean="0"/>
              <a:t> lab ; results in P. </a:t>
            </a:r>
            <a:r>
              <a:rPr lang="en-US" sz="1600" i="1" dirty="0" err="1" smtClean="0"/>
              <a:t>Domenech’s</a:t>
            </a:r>
            <a:r>
              <a:rPr lang="en-US" sz="1600" i="1" dirty="0" smtClean="0"/>
              <a:t> lab</a:t>
            </a:r>
            <a:r>
              <a:rPr lang="en-US" sz="1600" dirty="0" smtClean="0"/>
              <a:t>) 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1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observation parameters (inverse temp)</a:t>
            </a:r>
            <a:endParaRPr lang="fr-FR" sz="2800" dirty="0"/>
          </a:p>
        </p:txBody>
      </p:sp>
      <p:pic>
        <p:nvPicPr>
          <p:cNvPr id="8194" name="Picture 2" descr="C:\Users\chen.hu\Documents\GitHub\sdm\results_plot\BMS\posterior_rt_beta_m123_ob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80728"/>
            <a:ext cx="404240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chen.hu\Documents\GitHub\sdm\results_plot\BMS\posterior_rt_beta_m123_obs_bar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367240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617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Posterior on observation parameters (weight on entropy)</a:t>
            </a:r>
            <a:endParaRPr lang="fr-FR" sz="2800" dirty="0"/>
          </a:p>
        </p:txBody>
      </p:sp>
      <p:pic>
        <p:nvPicPr>
          <p:cNvPr id="10242" name="Picture 2" descr="C:\Users\chen.hu\Documents\GitHub\sdm\results_plot\BMS\posterior_rt_entropy_m123_obs_bar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4758978" cy="38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chen.hu\Documents\GitHub\sdm\results_plot\BMS\posterior_rt_entropy_m123_obs_box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08720"/>
            <a:ext cx="3851292" cy="408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899592" y="5101433"/>
            <a:ext cx="5419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M1 t= 1.426, p = 0.18.      </a:t>
            </a:r>
            <a:r>
              <a:rPr lang="en-US" dirty="0" smtClean="0"/>
              <a:t>When n = 30, t = 2.34, p &lt;0.05</a:t>
            </a:r>
          </a:p>
          <a:p>
            <a:r>
              <a:rPr lang="en-US" dirty="0" smtClean="0"/>
              <a:t>M2 </a:t>
            </a:r>
            <a:r>
              <a:rPr lang="fr-FR" dirty="0"/>
              <a:t>t= </a:t>
            </a:r>
            <a:r>
              <a:rPr lang="fr-FR" dirty="0" smtClean="0"/>
              <a:t>-3.32, </a:t>
            </a:r>
            <a:r>
              <a:rPr lang="fr-FR" dirty="0"/>
              <a:t>p = </a:t>
            </a:r>
            <a:r>
              <a:rPr lang="fr-FR" dirty="0" smtClean="0"/>
              <a:t>0.008.      </a:t>
            </a:r>
            <a:endParaRPr lang="en-US" dirty="0" smtClean="0"/>
          </a:p>
          <a:p>
            <a:r>
              <a:rPr lang="en-US" dirty="0" smtClean="0"/>
              <a:t>M3 </a:t>
            </a:r>
            <a:r>
              <a:rPr lang="fr-FR" dirty="0"/>
              <a:t>t= </a:t>
            </a:r>
            <a:r>
              <a:rPr lang="fr-FR" dirty="0" smtClean="0"/>
              <a:t>-3.12, </a:t>
            </a:r>
            <a:r>
              <a:rPr lang="fr-FR" dirty="0"/>
              <a:t>p = </a:t>
            </a:r>
            <a:r>
              <a:rPr lang="fr-FR" dirty="0" smtClean="0"/>
              <a:t>0.011.   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8403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observation parameters (constant)</a:t>
            </a:r>
            <a:endParaRPr lang="fr-FR" sz="2800" dirty="0"/>
          </a:p>
        </p:txBody>
      </p:sp>
      <p:pic>
        <p:nvPicPr>
          <p:cNvPr id="11266" name="Picture 2" descr="C:\Users\chen.hu\Documents\GitHub\sdm\results_plot\BMS\posterior_rt_constant_m123_obs_bar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013603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chen.hu\Documents\GitHub\sdm\results_plot\BMS\posterior_rt_constant_m123_obs_box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74" y="1868087"/>
            <a:ext cx="4708524" cy="353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656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evolution parameters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4788024" y="2348880"/>
            <a:ext cx="4248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11</a:t>
            </a:r>
          </a:p>
          <a:p>
            <a:r>
              <a:rPr lang="en-US" dirty="0" smtClean="0"/>
              <a:t>T-test against zero </a:t>
            </a:r>
          </a:p>
          <a:p>
            <a:r>
              <a:rPr lang="en-US" dirty="0" smtClean="0"/>
              <a:t>t  = - 0.999 , p = 0.34, mean = -0.44</a:t>
            </a:r>
          </a:p>
          <a:p>
            <a:r>
              <a:rPr lang="en-US" dirty="0" smtClean="0"/>
              <a:t>not significant</a:t>
            </a:r>
          </a:p>
          <a:p>
            <a:r>
              <a:rPr lang="en-US" dirty="0" smtClean="0"/>
              <a:t>Power test, </a:t>
            </a:r>
          </a:p>
          <a:p>
            <a:r>
              <a:rPr lang="en-US" dirty="0" smtClean="0"/>
              <a:t>when n = 30, </a:t>
            </a:r>
          </a:p>
          <a:p>
            <a:r>
              <a:rPr lang="en-US" dirty="0" smtClean="0"/>
              <a:t>t = - 1.65, p = 0.11 (two side)</a:t>
            </a:r>
          </a:p>
          <a:p>
            <a:r>
              <a:rPr lang="en-US" dirty="0" smtClean="0"/>
              <a:t>When n = 40,</a:t>
            </a:r>
          </a:p>
          <a:p>
            <a:r>
              <a:rPr lang="en-US" dirty="0" smtClean="0"/>
              <a:t>t =  - 1.91, p between 0.05 and 0.1, ns</a:t>
            </a:r>
          </a:p>
          <a:p>
            <a:endParaRPr lang="en-US" dirty="0"/>
          </a:p>
        </p:txBody>
      </p:sp>
      <p:pic>
        <p:nvPicPr>
          <p:cNvPr id="7171" name="Picture 3" descr="C:\Users\chen.hu\Documents\GitHub\sdm\results_plot\BMS\posterior_rt_m2_evo_box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34709"/>
            <a:ext cx="3733748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370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hidden states</a:t>
            </a:r>
            <a:endParaRPr lang="fr-FR" sz="2800" dirty="0"/>
          </a:p>
        </p:txBody>
      </p:sp>
      <p:pic>
        <p:nvPicPr>
          <p:cNvPr id="9218" name="Picture 2" descr="C:\Users\chen.hu\Documents\GitHub\sdm\results_plot\BMS\posterior_rt_m2_X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01413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370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0610" y="188640"/>
            <a:ext cx="6768752" cy="50405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Model comparison results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755577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m1, m2, m3, winning model = m1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289783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 m2, m3, winning model = m3</a:t>
            </a:r>
            <a:endParaRPr lang="fr-FR" dirty="0"/>
          </a:p>
        </p:txBody>
      </p:sp>
      <p:pic>
        <p:nvPicPr>
          <p:cNvPr id="6146" name="Picture 2" descr="C:\Users\chen.hu\Documents\GitHub\sdm\results_plot\BMS\rt_BMS_RFX_m12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1" y="1679551"/>
            <a:ext cx="4320695" cy="45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en.hu\Documents\GitHub\sdm\results_plot\BMS\rt_BMS_RFX_m23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28" y="1679551"/>
            <a:ext cx="4556872" cy="484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7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à coins arrondis 9"/>
          <p:cNvSpPr/>
          <p:nvPr/>
        </p:nvSpPr>
        <p:spPr>
          <a:xfrm>
            <a:off x="382516" y="2840691"/>
            <a:ext cx="8476356" cy="17602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397545" y="816787"/>
            <a:ext cx="8350919" cy="17481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5464" y="188640"/>
            <a:ext cx="7859216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Model on confidence</a:t>
            </a:r>
            <a:endParaRPr lang="fr-F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88132" y="867756"/>
                <a:ext cx="8476356" cy="1775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M1, value true to the rating, no value update during choice process.</a:t>
                </a:r>
                <a:r>
                  <a:rPr lang="fr-FR" dirty="0" smtClean="0"/>
                  <a:t> 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2 free </a:t>
                </a:r>
                <a:r>
                  <a:rPr lang="fr-FR" dirty="0" err="1" smtClean="0"/>
                  <a:t>parameter</a:t>
                </a:r>
                <a:r>
                  <a:rPr lang="fr-FR" dirty="0" smtClean="0"/>
                  <a:t>):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𝑉𝑖</m:t>
                        </m:r>
                      </m:e>
                    </m:d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0" smtClean="0">
                        <a:latin typeface="Cambria Math"/>
                      </a:rPr>
                      <m:t>     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entropy</m:t>
                    </m:r>
                    <m:r>
                      <a:rPr lang="en-US" b="0" i="0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/>
                      </a:rPr>
                      <m:t>    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𝑠𝑖𝑔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𝑒𝑛𝑡𝑟𝑜𝑝𝑦</m:t>
                      </m:r>
                      <m:r>
                        <a:rPr lang="en-US" b="0" i="1" smtClean="0">
                          <a:latin typeface="Cambria Math"/>
                        </a:rPr>
                        <m:t>) ∗100</m:t>
                      </m:r>
                    </m:oMath>
                  </m:oMathPara>
                </a14:m>
                <a:endParaRPr lang="fr-FR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32" y="867756"/>
                <a:ext cx="8476356" cy="1775551"/>
              </a:xfrm>
              <a:prstGeom prst="rect">
                <a:avLst/>
              </a:prstGeom>
              <a:blipFill rotWithShape="1">
                <a:blip r:embed="rId2"/>
                <a:stretch>
                  <a:fillRect l="-575" t="-17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611560" y="2996952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M2: value is updated as in the choice data, option get a winning bonus each time they win in a pairwise comparison, as proposed previously.</a:t>
            </a:r>
          </a:p>
          <a:p>
            <a:r>
              <a:rPr lang="en-US" dirty="0" smtClean="0"/>
              <a:t>Evolution parameter = 1, same observation function as in M1 confidence</a:t>
            </a:r>
          </a:p>
          <a:p>
            <a:r>
              <a:rPr lang="en-US" dirty="0" smtClean="0"/>
              <a:t>Number of hidden states = Number of objects = 430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34826" y="4869160"/>
            <a:ext cx="8476356" cy="17602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M3: </a:t>
            </a:r>
            <a:r>
              <a:rPr lang="en-US" dirty="0">
                <a:solidFill>
                  <a:schemeClr val="tx1"/>
                </a:solidFill>
              </a:rPr>
              <a:t>value is </a:t>
            </a:r>
            <a:r>
              <a:rPr lang="en-US" dirty="0" smtClean="0">
                <a:solidFill>
                  <a:schemeClr val="tx1"/>
                </a:solidFill>
              </a:rPr>
              <a:t> not updated, there is an evolution function in which </a:t>
            </a:r>
            <a:r>
              <a:rPr lang="en-US" dirty="0" err="1" smtClean="0">
                <a:solidFill>
                  <a:schemeClr val="tx1"/>
                </a:solidFill>
              </a:rPr>
              <a:t>fx</a:t>
            </a:r>
            <a:r>
              <a:rPr lang="en-US" dirty="0" smtClean="0">
                <a:solidFill>
                  <a:schemeClr val="tx1"/>
                </a:solidFill>
              </a:rPr>
              <a:t> =x, no evolution parameters.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same </a:t>
            </a:r>
            <a:r>
              <a:rPr lang="en-US" dirty="0">
                <a:solidFill>
                  <a:schemeClr val="tx1"/>
                </a:solidFill>
              </a:rPr>
              <a:t>observation function as in M1 </a:t>
            </a:r>
            <a:r>
              <a:rPr lang="en-US" dirty="0" smtClean="0">
                <a:solidFill>
                  <a:schemeClr val="tx1"/>
                </a:solidFill>
              </a:rPr>
              <a:t>confidence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Number of hidden states = Number of objects = </a:t>
            </a:r>
            <a:r>
              <a:rPr lang="en-US" dirty="0" smtClean="0">
                <a:solidFill>
                  <a:schemeClr val="tx1"/>
                </a:solidFill>
              </a:rPr>
              <a:t>430, but not updated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observation parameters (inverse temp)</a:t>
            </a:r>
            <a:endParaRPr lang="fr-FR" sz="2800" dirty="0"/>
          </a:p>
        </p:txBody>
      </p:sp>
      <p:pic>
        <p:nvPicPr>
          <p:cNvPr id="15362" name="Picture 2" descr="C:\Users\chen.hu\Documents\GitHub\sdm\results_plot\BMS\posterior_conf_beta_m123_obs_box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05547"/>
            <a:ext cx="3762771" cy="585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chen.hu\Documents\GitHub\sdm\results_plot\BMS\posterior_conf_beta_m123_obs_bar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3596555" cy="565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777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Posterior on observation parameters (weight on entropy)</a:t>
            </a:r>
            <a:endParaRPr lang="fr-FR" sz="2800" dirty="0"/>
          </a:p>
        </p:txBody>
      </p:sp>
      <p:pic>
        <p:nvPicPr>
          <p:cNvPr id="14341" name="Picture 5" descr="C:\Users\chen.hu\Documents\GitHub\sdm\results_plot\BMS\posterior_conf_entropy_m123_obs_bar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3888432" cy="360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chen.hu\Documents\GitHub\sdm\results_plot\BMS\posterior_conf_entropy_m123_obs_box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90521"/>
            <a:ext cx="3987750" cy="37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99592" y="5101433"/>
            <a:ext cx="2653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M1 t= 5.20, p &lt; 0.001. </a:t>
            </a:r>
          </a:p>
          <a:p>
            <a:r>
              <a:rPr lang="en-US" dirty="0" smtClean="0"/>
              <a:t>M2 </a:t>
            </a:r>
            <a:r>
              <a:rPr lang="fr-FR" dirty="0"/>
              <a:t>t= </a:t>
            </a:r>
            <a:r>
              <a:rPr lang="fr-FR" dirty="0" smtClean="0"/>
              <a:t>6.20, </a:t>
            </a:r>
            <a:r>
              <a:rPr lang="fr-FR" dirty="0"/>
              <a:t>p </a:t>
            </a:r>
            <a:r>
              <a:rPr lang="fr-FR" dirty="0" smtClean="0"/>
              <a:t>&lt; 0.001.      </a:t>
            </a:r>
            <a:endParaRPr lang="en-US" dirty="0" smtClean="0"/>
          </a:p>
          <a:p>
            <a:r>
              <a:rPr lang="en-US" dirty="0" smtClean="0"/>
              <a:t>M3 </a:t>
            </a:r>
            <a:r>
              <a:rPr lang="fr-FR" dirty="0"/>
              <a:t>t= </a:t>
            </a:r>
            <a:r>
              <a:rPr lang="fr-FR" dirty="0" smtClean="0"/>
              <a:t>6.23, </a:t>
            </a:r>
            <a:r>
              <a:rPr lang="fr-FR" dirty="0"/>
              <a:t>p </a:t>
            </a:r>
            <a:r>
              <a:rPr lang="fr-FR" dirty="0" smtClean="0"/>
              <a:t>&lt; 0.001.   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559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evolution parameters</a:t>
            </a:r>
            <a:endParaRPr lang="fr-FR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4788024" y="2348880"/>
            <a:ext cx="4248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11</a:t>
            </a:r>
          </a:p>
          <a:p>
            <a:r>
              <a:rPr lang="en-US" dirty="0" smtClean="0"/>
              <a:t>T-test against zero </a:t>
            </a:r>
          </a:p>
          <a:p>
            <a:r>
              <a:rPr lang="en-US" dirty="0" smtClean="0"/>
              <a:t>t  = 1.21 , p = 0.26, mean = 2.87</a:t>
            </a:r>
          </a:p>
          <a:p>
            <a:r>
              <a:rPr lang="en-US" dirty="0" smtClean="0"/>
              <a:t>not significant</a:t>
            </a:r>
          </a:p>
          <a:p>
            <a:r>
              <a:rPr lang="en-US" dirty="0" smtClean="0"/>
              <a:t>Power test, when n = 30, p = 0.05</a:t>
            </a:r>
          </a:p>
          <a:p>
            <a:endParaRPr lang="en-US" dirty="0"/>
          </a:p>
          <a:p>
            <a:r>
              <a:rPr lang="en-US" dirty="0" smtClean="0"/>
              <a:t>When exclude 1 extreme value</a:t>
            </a:r>
          </a:p>
          <a:p>
            <a:r>
              <a:rPr lang="en-US" dirty="0" smtClean="0"/>
              <a:t>t = 1.13, p = 0.28, mean = 0.53</a:t>
            </a:r>
          </a:p>
          <a:p>
            <a:r>
              <a:rPr lang="en-US" dirty="0" smtClean="0"/>
              <a:t>Will not be significant when n = 30, p between 0.05 and 0.1</a:t>
            </a:r>
          </a:p>
          <a:p>
            <a:endParaRPr lang="fr-FR" dirty="0"/>
          </a:p>
        </p:txBody>
      </p:sp>
      <p:pic>
        <p:nvPicPr>
          <p:cNvPr id="4" name="Picture 3" descr="C:\Users\chen.hu\Documents\GitHub\sdm\results_plot\BMS\posterior_conf_m2_evo_box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3" y="1124744"/>
            <a:ext cx="3514030" cy="52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85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of interest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1556792"/>
            <a:ext cx="7848872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In sequential multiple-choice frame, is there a default </a:t>
            </a:r>
            <a:r>
              <a:rPr lang="en-US" sz="1600" dirty="0"/>
              <a:t>option </a:t>
            </a:r>
            <a:r>
              <a:rPr lang="en-US" sz="1600" dirty="0" smtClean="0"/>
              <a:t>(temporary defied as </a:t>
            </a:r>
            <a:r>
              <a:rPr lang="en-US" sz="1600" b="1" i="1" u="sng" dirty="0"/>
              <a:t>the best option the subject encounters so far</a:t>
            </a:r>
            <a:r>
              <a:rPr lang="en-US" sz="1600" dirty="0"/>
              <a:t> ) serve </a:t>
            </a:r>
            <a:r>
              <a:rPr lang="en-US" sz="1600" dirty="0" smtClean="0"/>
              <a:t>as the reference option?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Will there be interactions between option values and option sequences?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How potential pre-commitment  might modify people’s preference and confidence report?</a:t>
            </a:r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034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hidden states</a:t>
            </a:r>
            <a:endParaRPr lang="fr-FR" sz="2800" dirty="0"/>
          </a:p>
        </p:txBody>
      </p:sp>
      <p:pic>
        <p:nvPicPr>
          <p:cNvPr id="13314" name="Picture 2" descr="C:\Users\chen.hu\Documents\GitHub\sdm\results_plot\BMS\posterior_conf_m2_X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840221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09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0610" y="188640"/>
            <a:ext cx="6768752" cy="50405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Model comparison results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755577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m1, m2, m3, winning model = m1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289783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 m2, m3, winning model = m3</a:t>
            </a:r>
            <a:endParaRPr lang="fr-FR" dirty="0"/>
          </a:p>
        </p:txBody>
      </p:sp>
      <p:pic>
        <p:nvPicPr>
          <p:cNvPr id="12290" name="Picture 2" descr="C:\Users\chen.hu\Documents\GitHub\sdm\results_plot\BMS\conf_BMS_RFX_m12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20" y="1963467"/>
            <a:ext cx="4289657" cy="455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chen.hu\Documents\GitHub\sdm\results_plot\BMS\conf_BMS_RFX_m23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00808"/>
            <a:ext cx="4494762" cy="477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02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3212976"/>
            <a:ext cx="8229600" cy="1143000"/>
          </a:xfrm>
        </p:spPr>
        <p:txBody>
          <a:bodyPr/>
          <a:lstStyle/>
          <a:p>
            <a:r>
              <a:rPr lang="fr-FR" altLang="zh-CN" dirty="0" smtClean="0"/>
              <a:t>New </a:t>
            </a:r>
            <a:r>
              <a:rPr lang="fr-FR" altLang="zh-CN" dirty="0" err="1" smtClean="0"/>
              <a:t>analysis</a:t>
            </a:r>
            <a:r>
              <a:rPr lang="fr-FR" altLang="zh-CN" dirty="0"/>
              <a:t> </a:t>
            </a:r>
            <a:r>
              <a:rPr lang="fr-FR" altLang="zh-CN" dirty="0" smtClean="0"/>
              <a:t>Jan2018 – 23 </a:t>
            </a:r>
            <a:r>
              <a:rPr lang="fr-FR" altLang="zh-CN" dirty="0" err="1" smtClean="0"/>
              <a:t>subjects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724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Confidence rating </a:t>
            </a:r>
            <a:r>
              <a:rPr lang="fr-FR" dirty="0" err="1" smtClean="0"/>
              <a:t>across</a:t>
            </a:r>
            <a:r>
              <a:rPr lang="fr-FR" dirty="0" smtClean="0"/>
              <a:t> </a:t>
            </a:r>
            <a:r>
              <a:rPr lang="fr-FR" dirty="0" err="1" smtClean="0"/>
              <a:t>categories</a:t>
            </a:r>
            <a:endParaRPr lang="fr-FR" dirty="0"/>
          </a:p>
        </p:txBody>
      </p:sp>
      <p:pic>
        <p:nvPicPr>
          <p:cNvPr id="4098" name="Picture 2" descr="C:\Users\chen.hu\Documents\GitHub\sdm\results_plot\23subjects\confidence_distribution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68760"/>
            <a:ext cx="6048672" cy="516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85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RT &amp; confidence </a:t>
            </a:r>
            <a:endParaRPr lang="fr-FR" dirty="0"/>
          </a:p>
        </p:txBody>
      </p:sp>
      <p:pic>
        <p:nvPicPr>
          <p:cNvPr id="5122" name="Picture 2" descr="C:\Users\chen.hu\Documents\GitHub\sdm\results_plot\23subjects\confidence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72816"/>
            <a:ext cx="4427984" cy="332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hen.hu\Documents\GitHub\sdm\results_plot\23subjects\response_ti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460826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1043608" y="1772816"/>
            <a:ext cx="936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1043608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043608" y="1340768"/>
            <a:ext cx="273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715985" y="134076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**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220041" y="114369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**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369634" y="152543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</a:t>
            </a:r>
            <a:endParaRPr lang="fr-FR" dirty="0"/>
          </a:p>
        </p:txBody>
      </p:sp>
      <p:cxnSp>
        <p:nvCxnSpPr>
          <p:cNvPr id="16" name="Connecteur droit 15"/>
          <p:cNvCxnSpPr/>
          <p:nvPr/>
        </p:nvCxnSpPr>
        <p:spPr>
          <a:xfrm>
            <a:off x="5868144" y="1776635"/>
            <a:ext cx="2448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930008" y="140730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5305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choice probability (n = 23</a:t>
            </a:r>
            <a:r>
              <a:rPr lang="fr-FR" sz="3200" dirty="0"/>
              <a:t>)</a:t>
            </a:r>
          </a:p>
        </p:txBody>
      </p:sp>
      <p:pic>
        <p:nvPicPr>
          <p:cNvPr id="2" name="Picture 2" descr="C:\Users\chen.hu\Documents\GitHub\sdm\results_plot\23subjects\choice\choi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3296974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chen.hu\Documents\GitHub\sdm\results_plot\23subjects\choice\choi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980728"/>
            <a:ext cx="2880320" cy="20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chen.hu\Documents\GitHub\sdm\results_plot\23subjects\choice\choi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240" y="851457"/>
            <a:ext cx="2889760" cy="214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chen.hu\Documents\GitHub\sdm\results_plot\23subjects\choice\choi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6" y="3685965"/>
            <a:ext cx="3119836" cy="215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chen.hu\Documents\GitHub\sdm\results_plot\23subjects\choice\choi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73" y="3573018"/>
            <a:ext cx="3006717" cy="227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hen.hu\Documents\GitHub\sdm\results_plot\23subjects\choice\choi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30" y="4761945"/>
            <a:ext cx="3218370" cy="206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Response time (n = 23</a:t>
            </a:r>
            <a:r>
              <a:rPr lang="fr-FR" sz="3200" dirty="0"/>
              <a:t>)</a:t>
            </a:r>
          </a:p>
        </p:txBody>
      </p:sp>
      <p:pic>
        <p:nvPicPr>
          <p:cNvPr id="2050" name="Picture 2" descr="C:\Users\chen.hu\Documents\GitHub\sdm\results_plot\23subjects\RT\R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99" y="980728"/>
            <a:ext cx="3008997" cy="20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hen.hu\Documents\GitHub\sdm\results_plot\23subjects\RT\R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78" y="980728"/>
            <a:ext cx="3312368" cy="206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hen.hu\Documents\GitHub\sdm\results_plot\23subjects\RT\R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58" y="961918"/>
            <a:ext cx="2915816" cy="202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chen.hu\Documents\GitHub\sdm\results_plot\23subjects\RT\R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5017"/>
            <a:ext cx="2996209" cy="209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chen.hu\Documents\GitHub\sdm\results_plot\23subjects\RT\R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78" y="3855016"/>
            <a:ext cx="3005200" cy="209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chen.hu\Documents\GitHub\sdm\results_plot\23subjects\RT\R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52" y="4371975"/>
            <a:ext cx="3402548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1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Confidence (n = 23</a:t>
            </a:r>
            <a:r>
              <a:rPr lang="fr-FR" sz="3200" dirty="0"/>
              <a:t>)</a:t>
            </a:r>
          </a:p>
        </p:txBody>
      </p:sp>
      <p:pic>
        <p:nvPicPr>
          <p:cNvPr id="3074" name="Picture 2" descr="C:\Users\chen.hu\Documents\GitHub\sdm\results_plot\23subjects\confidence\confiden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43" y="908720"/>
            <a:ext cx="294521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en.hu\Documents\GitHub\sdm\results_plot\23subjects\confidence\confiden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081" y="793811"/>
            <a:ext cx="3111079" cy="214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chen.hu\Documents\GitHub\sdm\results_plot\23subjects\confidence\confiden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6" y="664865"/>
            <a:ext cx="3298374" cy="227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chen.hu\Documents\GitHub\sdm\results_plot\23subjects\confidence\confiden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" y="3788909"/>
            <a:ext cx="3059832" cy="181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chen.hu\Documents\GitHub\sdm\results_plot\23subjects\confidence\confiden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037" y="3666045"/>
            <a:ext cx="3088316" cy="20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chen.hu\Documents\GitHub\sdm\results_plot\23subjects\confidence\confiden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793" y="4573545"/>
            <a:ext cx="3330207" cy="21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Processing time (n = 23</a:t>
            </a:r>
            <a:r>
              <a:rPr lang="fr-FR" sz="3200" dirty="0"/>
              <a:t>)</a:t>
            </a:r>
          </a:p>
        </p:txBody>
      </p:sp>
      <p:pic>
        <p:nvPicPr>
          <p:cNvPr id="6146" name="Picture 2" descr="C:\Users\chen.hu\Documents\GitHub\sdm\results_plot\23subjects\PT\PT_cate_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215"/>
            <a:ext cx="2921898" cy="211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en.hu\Documents\GitHub\sdm\results_plot\23subjects\PT\PT_cate_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24672"/>
            <a:ext cx="3359075" cy="221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chen.hu\Documents\GitHub\sdm\results_plot\23subjects\PT\PT_cate_3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867" y="942022"/>
            <a:ext cx="3085133" cy="236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chen.hu\Documents\GitHub\sdm\results_plot\23subjects\PT\PT_cate_4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61049"/>
            <a:ext cx="3062178" cy="20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chen.hu\Documents\GitHub\sdm\results_plot\23subjects\PT\PT_cate_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98" y="3725469"/>
            <a:ext cx="3166051" cy="22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chen.hu\Documents\GitHub\sdm\results_plot\23subjects\PT\PT_cate_15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202" y="4641344"/>
            <a:ext cx="3192906" cy="220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 err="1" smtClean="0"/>
              <a:t>regression</a:t>
            </a:r>
            <a:r>
              <a:rPr lang="fr-FR" sz="2400" dirty="0" smtClean="0"/>
              <a:t> </a:t>
            </a:r>
            <a:r>
              <a:rPr lang="fr-FR" sz="2400" dirty="0" err="1" smtClean="0"/>
              <a:t>analysis</a:t>
            </a:r>
            <a:r>
              <a:rPr lang="fr-FR" sz="2400" dirty="0" smtClean="0"/>
              <a:t> – </a:t>
            </a:r>
            <a:r>
              <a:rPr lang="fr-FR" sz="2400" dirty="0" err="1" smtClean="0"/>
              <a:t>rt</a:t>
            </a:r>
            <a:r>
              <a:rPr lang="fr-FR" sz="2400" dirty="0" smtClean="0"/>
              <a:t> </a:t>
            </a:r>
            <a:r>
              <a:rPr lang="fr-FR" sz="2400" dirty="0" err="1" smtClean="0"/>
              <a:t>choice</a:t>
            </a:r>
            <a:r>
              <a:rPr lang="fr-FR" sz="2400" dirty="0" smtClean="0"/>
              <a:t> </a:t>
            </a:r>
            <a:r>
              <a:rPr lang="fr-FR" sz="2400" dirty="0" err="1" smtClean="0"/>
              <a:t>conf</a:t>
            </a:r>
            <a:r>
              <a:rPr lang="fr-FR" sz="2400" dirty="0" smtClean="0"/>
              <a:t> to best option position</a:t>
            </a:r>
            <a:endParaRPr lang="fr-FR" sz="2400" dirty="0"/>
          </a:p>
        </p:txBody>
      </p:sp>
      <p:pic>
        <p:nvPicPr>
          <p:cNvPr id="7170" name="Picture 2" descr="C:\Users\chen.hu\Documents\GitHub\sdm\results_plot\23subjects\regression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73005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427984" y="520496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 = 0.0487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339752" y="122811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 = 0.103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660232" y="520496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 = 0.112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463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1" indent="0">
              <a:buNone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In sequential multiple option choice, instead of registering the value of each option and compare them at the end step base on </a:t>
            </a:r>
            <a:r>
              <a:rPr lang="en-US" sz="2000" dirty="0"/>
              <a:t>S</a:t>
            </a:r>
            <a:r>
              <a:rPr lang="en-US" sz="2000" dirty="0" smtClean="0"/>
              <a:t>oftmax rule, </a:t>
            </a:r>
            <a:r>
              <a:rPr lang="en-US" sz="2000" dirty="0"/>
              <a:t>p</a:t>
            </a:r>
            <a:r>
              <a:rPr lang="en-US" sz="2000" dirty="0" smtClean="0"/>
              <a:t>eople will implement the value comparison in multiple steps (i.e. for n items, do (n – 1) pairwise comparison).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Each time a new option emerges, people will compare the new option with the current best option. Whichever option wins will get a </a:t>
            </a:r>
            <a:r>
              <a:rPr lang="en-US" sz="2000" dirty="0"/>
              <a:t>bonus of </a:t>
            </a:r>
            <a:r>
              <a:rPr lang="en-US" sz="2000" dirty="0" smtClean="0"/>
              <a:t>pre-committed (implicit, compare to explicit choice action), and enters into the next round with augmented value.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Therefore the final choice is based on the modified value after multiple pairwise comparisons instead of the initial reported ratings.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 same advantages are predicted by response time and confidence report.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85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0"/>
          <p:cNvSpPr/>
          <p:nvPr/>
        </p:nvSpPr>
        <p:spPr>
          <a:xfrm>
            <a:off x="442510" y="4509120"/>
            <a:ext cx="8414969" cy="12961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442510" y="3202053"/>
            <a:ext cx="8414969" cy="8367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397545" y="1916832"/>
            <a:ext cx="8350919" cy="1080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397545" y="816788"/>
            <a:ext cx="8350919" cy="979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5464" y="188640"/>
            <a:ext cx="7859216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Model on choice</a:t>
            </a:r>
            <a:endParaRPr lang="fr-F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97545" y="908720"/>
                <a:ext cx="8568952" cy="1775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M1, value true to the rating, no value update during choice process.</a:t>
                </a:r>
                <a:r>
                  <a:rPr lang="fr-FR" dirty="0" smtClean="0"/>
                  <a:t>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  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𝑉𝑖</m:t>
                        </m:r>
                      </m:e>
                    </m:d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fr-FR" dirty="0" smtClean="0"/>
              </a:p>
              <a:p>
                <a:endParaRPr lang="en-US" dirty="0"/>
              </a:p>
              <a:p>
                <a:r>
                  <a:rPr lang="en-US" dirty="0" smtClean="0"/>
                  <a:t>M2: value update depend on pairwise comparison</a:t>
                </a:r>
                <a:r>
                  <a:rPr lang="fr-FR" dirty="0" smtClean="0"/>
                  <a:t>.</a:t>
                </a:r>
                <a:r>
                  <a:rPr lang="en-US" dirty="0"/>
                  <a:t> D</a:t>
                </a:r>
                <a:r>
                  <a:rPr lang="en-US" dirty="0" smtClean="0"/>
                  <a:t>uring the course of one trial: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</a:t>
                </a:r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5" y="908720"/>
                <a:ext cx="8568952" cy="1775551"/>
              </a:xfrm>
              <a:prstGeom prst="rect">
                <a:avLst/>
              </a:prstGeom>
              <a:blipFill rotWithShape="1">
                <a:blip r:embed="rId2"/>
                <a:stretch>
                  <a:fillRect l="-569" t="-17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13456" y="2348880"/>
                <a:ext cx="756084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Evolutionary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rgbClr val="FF0000"/>
                    </a:solidFill>
                  </a:rPr>
                  <a:t>,  </a:t>
                </a:r>
                <a:r>
                  <a:rPr lang="fr-FR" dirty="0" err="1"/>
                  <a:t>number</a:t>
                </a:r>
                <a:r>
                  <a:rPr lang="fr-FR" dirty="0"/>
                  <a:t> of </a:t>
                </a:r>
                <a:r>
                  <a:rPr lang="fr-FR" dirty="0" err="1"/>
                  <a:t>hidden</a:t>
                </a:r>
                <a:r>
                  <a:rPr lang="fr-FR" dirty="0"/>
                  <a:t> states  = item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. </a:t>
                </a:r>
                <a:r>
                  <a:rPr lang="fr-FR" dirty="0" err="1" smtClean="0"/>
                  <a:t>Same</a:t>
                </a:r>
                <a:r>
                  <a:rPr lang="fr-FR" dirty="0" smtClean="0"/>
                  <a:t>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.</a:t>
                </a:r>
                <a:endParaRPr lang="fr-FR" dirty="0"/>
              </a:p>
              <a:p>
                <a:endParaRPr lang="fr-FR" dirty="0" smtClean="0">
                  <a:solidFill>
                    <a:srgbClr val="FF0000"/>
                  </a:solidFill>
                </a:endParaRPr>
              </a:p>
              <a:p>
                <a:r>
                  <a:rPr lang="fr-FR" dirty="0" smtClean="0"/>
                  <a:t>M3: </a:t>
                </a:r>
                <a:r>
                  <a:rPr lang="fr-FR" dirty="0" err="1" smtClean="0"/>
                  <a:t>same</a:t>
                </a:r>
                <a:r>
                  <a:rPr lang="fr-FR" dirty="0" smtClean="0"/>
                  <a:t>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fx = x, </a:t>
                </a:r>
                <a:r>
                  <a:rPr lang="fr-FR" dirty="0" err="1" smtClean="0"/>
                  <a:t>align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hidden</a:t>
                </a:r>
                <a:r>
                  <a:rPr lang="fr-FR" dirty="0" smtClean="0"/>
                  <a:t> states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M2.</a:t>
                </a:r>
              </a:p>
              <a:p>
                <a:endParaRPr lang="fr-FR" dirty="0"/>
              </a:p>
              <a:p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M4: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: </a:t>
                </a:r>
                <a:r>
                  <a:rPr lang="fr-FR" dirty="0" err="1" smtClean="0"/>
                  <a:t>pairwise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comparison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conditional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fr-FR" dirty="0" smtClean="0"/>
                  <a:t>ob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  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, bonus, </a:t>
                </a:r>
                <a:r>
                  <a:rPr lang="fr-FR" dirty="0" err="1" smtClean="0"/>
                  <a:t>proportional</a:t>
                </a:r>
                <a:r>
                  <a:rPr lang="fr-FR" dirty="0" smtClean="0"/>
                  <a:t> to value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fr-FR" b="0" i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FF0000"/>
                        </a:solidFill>
                        <a:latin typeface="Cambria Math"/>
                      </a:rPr>
                      <m:t>also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𝛽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evo</m:t>
                    </m:r>
                  </m:oMath>
                </a14:m>
                <a:endParaRPr lang="fr-FR" b="0" dirty="0" smtClean="0">
                  <a:solidFill>
                    <a:srgbClr val="FF0000"/>
                  </a:solidFill>
                  <a:ea typeface="Cambria Math"/>
                </a:endParaRPr>
              </a:p>
              <a:p>
                <a:r>
                  <a:rPr lang="fr-FR" dirty="0" smtClean="0"/>
                  <a:t>       bonus </a:t>
                </a:r>
                <a:r>
                  <a:rPr lang="fr-FR" dirty="0" err="1" smtClean="0"/>
                  <a:t>term</a:t>
                </a:r>
                <a:r>
                  <a:rPr lang="zh-CN" altLang="fr-FR" dirty="0" smtClean="0"/>
                  <a:t>：</a:t>
                </a:r>
                <a:r>
                  <a:rPr lang="fr-FR" i="1" dirty="0">
                    <a:solidFill>
                      <a:srgbClr val="FF0000"/>
                    </a:solidFill>
                    <a:latin typeface="Cambria Math"/>
                  </a:rPr>
                  <a:t>(2*</a:t>
                </a:r>
                <a:r>
                  <a:rPr lang="fr-FR" i="1" dirty="0" err="1">
                    <a:solidFill>
                      <a:srgbClr val="FF0000"/>
                    </a:solidFill>
                    <a:latin typeface="Cambria Math"/>
                  </a:rPr>
                  <a:t>softmax</a:t>
                </a:r>
                <a:r>
                  <a:rPr lang="fr-FR" i="1" dirty="0">
                    <a:solidFill>
                      <a:srgbClr val="FF0000"/>
                    </a:solidFill>
                    <a:latin typeface="Cambria Math"/>
                  </a:rPr>
                  <a:t> – 1) 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56" y="2348880"/>
                <a:ext cx="7560840" cy="3693319"/>
              </a:xfrm>
              <a:prstGeom prst="rect">
                <a:avLst/>
              </a:prstGeom>
              <a:blipFill rotWithShape="1">
                <a:blip r:embed="rId3"/>
                <a:stretch>
                  <a:fillRect l="-726" t="-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273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Posterior on observation parameter – inverse temperature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1504244" y="5904099"/>
            <a:ext cx="54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Prior: 0.046, from last experiment with binary choices</a:t>
            </a:r>
          </a:p>
        </p:txBody>
      </p:sp>
      <p:pic>
        <p:nvPicPr>
          <p:cNvPr id="9218" name="Picture 2" descr="C:\Users\chen.hu\Documents\GitHub\sdm\analysis\Model_comparison\sdm_results\v4_23sub\choice_ob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5"/>
            <a:ext cx="4651823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chen.hu\Documents\GitHub\sdm\analysis\Model_comparison\sdm_results\v4_all_11sub\choice_obs_box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52736"/>
            <a:ext cx="3240360" cy="45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099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Posterior on evolution parameter (m2) – winning bonus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5076056" y="2359674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23</a:t>
            </a:r>
          </a:p>
          <a:p>
            <a:r>
              <a:rPr lang="en-US" dirty="0" smtClean="0"/>
              <a:t>T-test against zero </a:t>
            </a:r>
          </a:p>
          <a:p>
            <a:r>
              <a:rPr lang="en-US" dirty="0" smtClean="0"/>
              <a:t>t  = -0.31 , p = 0.76, mean = </a:t>
            </a:r>
            <a:r>
              <a:rPr lang="en-US" dirty="0"/>
              <a:t>-</a:t>
            </a:r>
            <a:r>
              <a:rPr lang="en-US" dirty="0" smtClean="0"/>
              <a:t>0.08</a:t>
            </a:r>
          </a:p>
          <a:p>
            <a:r>
              <a:rPr lang="en-US" dirty="0" smtClean="0"/>
              <a:t>not significant</a:t>
            </a:r>
          </a:p>
        </p:txBody>
      </p:sp>
      <p:pic>
        <p:nvPicPr>
          <p:cNvPr id="12290" name="Picture 2" descr="C:\Users\chen.hu\Documents\GitHub\sdm\analysis\Model_comparison\sdm_results\v4_23sub\evo_m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618193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6230" y="26594"/>
            <a:ext cx="7714202" cy="66610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Posterior on evolution parameter (m4)</a:t>
            </a:r>
            <a:endParaRPr lang="fr-FR" sz="2000" dirty="0"/>
          </a:p>
        </p:txBody>
      </p:sp>
      <p:sp>
        <p:nvSpPr>
          <p:cNvPr id="4" name="ZoneTexte 3"/>
          <p:cNvSpPr txBox="1"/>
          <p:nvPr/>
        </p:nvSpPr>
        <p:spPr>
          <a:xfrm>
            <a:off x="1475656" y="5643739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23</a:t>
            </a:r>
          </a:p>
          <a:p>
            <a:r>
              <a:rPr lang="en-US" dirty="0" smtClean="0"/>
              <a:t>T-test against zero </a:t>
            </a:r>
          </a:p>
          <a:p>
            <a:r>
              <a:rPr lang="en-US" dirty="0" smtClean="0"/>
              <a:t>t  = 3.58 , p = 0.0017</a:t>
            </a:r>
          </a:p>
        </p:txBody>
      </p:sp>
      <p:pic>
        <p:nvPicPr>
          <p:cNvPr id="13314" name="Picture 2" descr="C:\Users\chen.hu\Documents\GitHub\sdm\analysis\Model_comparison\sdm_results\v4_23sub\evo_m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26" y="722518"/>
            <a:ext cx="7361063" cy="483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0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hidden states (m2)</a:t>
            </a:r>
            <a:endParaRPr lang="fr-FR" sz="2800" dirty="0"/>
          </a:p>
        </p:txBody>
      </p:sp>
      <p:pic>
        <p:nvPicPr>
          <p:cNvPr id="10242" name="Picture 2" descr="C:\Users\chen.hu\Documents\GitHub\sdm\analysis\Model_comparison\sdm_results\v4_23sub\x_posterior_m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03263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5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hidden states (m4)</a:t>
            </a:r>
            <a:endParaRPr lang="fr-FR" sz="2800" dirty="0"/>
          </a:p>
        </p:txBody>
      </p:sp>
      <p:pic>
        <p:nvPicPr>
          <p:cNvPr id="11266" name="Picture 2" descr="C:\Users\chen.hu\Documents\GitHub\sdm\analysis\Model_comparison\sdm_results\v4_23sub\x_posterior_m4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" y="1192970"/>
            <a:ext cx="9021026" cy="467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95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0610" y="188640"/>
            <a:ext cx="6768752" cy="50405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Model comparison results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755576" y="1054477"/>
            <a:ext cx="345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m1, m2, m3, m4 winning model = m1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289783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 m2, m3, m4 winning model = m3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4" y="2492896"/>
            <a:ext cx="387424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783" y="2492896"/>
            <a:ext cx="385444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68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à coins arrondis 9"/>
          <p:cNvSpPr/>
          <p:nvPr/>
        </p:nvSpPr>
        <p:spPr>
          <a:xfrm>
            <a:off x="381747" y="2325444"/>
            <a:ext cx="8476356" cy="1391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381747" y="528755"/>
            <a:ext cx="8350919" cy="17481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2334" y="-33769"/>
            <a:ext cx="7859216" cy="56207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Model on confidence</a:t>
            </a: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72334" y="579724"/>
                <a:ext cx="8476356" cy="1775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M1, value true to the rating, no value update during choice process.</a:t>
                </a:r>
                <a:r>
                  <a:rPr lang="fr-FR" dirty="0" smtClean="0"/>
                  <a:t> 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2 free </a:t>
                </a:r>
                <a:r>
                  <a:rPr lang="fr-FR" dirty="0" err="1" smtClean="0"/>
                  <a:t>parameter</a:t>
                </a:r>
                <a:r>
                  <a:rPr lang="fr-FR" dirty="0" smtClean="0"/>
                  <a:t>):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𝑉𝑖</m:t>
                        </m:r>
                      </m:e>
                    </m:d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0" smtClean="0">
                        <a:latin typeface="Cambria Math"/>
                      </a:rPr>
                      <m:t>     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entropy</m:t>
                    </m:r>
                    <m:r>
                      <a:rPr lang="en-US" b="0" i="0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/>
                      </a:rPr>
                      <m:t>    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𝑠𝑖𝑔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𝑒𝑛𝑡𝑟𝑜𝑝𝑦</m:t>
                      </m:r>
                      <m:r>
                        <a:rPr lang="en-US" b="0" i="1" smtClean="0">
                          <a:latin typeface="Cambria Math"/>
                        </a:rPr>
                        <m:t>) ∗100</m:t>
                      </m:r>
                    </m:oMath>
                  </m:oMathPara>
                </a14:m>
                <a:endParaRPr lang="fr-FR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" y="579724"/>
                <a:ext cx="8476356" cy="1775551"/>
              </a:xfrm>
              <a:prstGeom prst="rect">
                <a:avLst/>
              </a:prstGeom>
              <a:blipFill rotWithShape="1">
                <a:blip r:embed="rId2"/>
                <a:stretch>
                  <a:fillRect l="-575" t="-17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617356" y="2417012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M2: value is updated as in the choice data, option get a winning bonus each time they win in a pairwise comparison, as proposed previously.</a:t>
            </a:r>
          </a:p>
          <a:p>
            <a:r>
              <a:rPr lang="en-US" dirty="0" smtClean="0"/>
              <a:t>No. Evolution parameter = 1, same observation function as in M1 confidence</a:t>
            </a:r>
          </a:p>
          <a:p>
            <a:r>
              <a:rPr lang="en-US" dirty="0" smtClean="0"/>
              <a:t>Number of hidden states = Number of objects = 430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425486" y="3717032"/>
            <a:ext cx="8459331" cy="15121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M3: </a:t>
            </a:r>
            <a:r>
              <a:rPr lang="en-US" dirty="0">
                <a:solidFill>
                  <a:schemeClr val="tx1"/>
                </a:solidFill>
              </a:rPr>
              <a:t>value is </a:t>
            </a:r>
            <a:r>
              <a:rPr lang="en-US" dirty="0" smtClean="0">
                <a:solidFill>
                  <a:schemeClr val="tx1"/>
                </a:solidFill>
              </a:rPr>
              <a:t> not updated, there is an evolution function in which </a:t>
            </a:r>
            <a:r>
              <a:rPr lang="en-US" dirty="0" err="1" smtClean="0">
                <a:solidFill>
                  <a:schemeClr val="tx1"/>
                </a:solidFill>
              </a:rPr>
              <a:t>fx</a:t>
            </a:r>
            <a:r>
              <a:rPr lang="en-US" dirty="0" smtClean="0">
                <a:solidFill>
                  <a:schemeClr val="tx1"/>
                </a:solidFill>
              </a:rPr>
              <a:t> =x, no evolution parameters.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same </a:t>
            </a:r>
            <a:r>
              <a:rPr lang="en-US" dirty="0">
                <a:solidFill>
                  <a:schemeClr val="tx1"/>
                </a:solidFill>
              </a:rPr>
              <a:t>observation function as in M1 </a:t>
            </a:r>
            <a:r>
              <a:rPr lang="en-US" dirty="0" smtClean="0">
                <a:solidFill>
                  <a:schemeClr val="tx1"/>
                </a:solidFill>
              </a:rPr>
              <a:t>confidence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Number of hidden states = Number of objects = </a:t>
            </a:r>
            <a:r>
              <a:rPr lang="en-US" dirty="0" smtClean="0">
                <a:solidFill>
                  <a:schemeClr val="tx1"/>
                </a:solidFill>
              </a:rPr>
              <a:t>430, but not updated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60043" y="5239272"/>
            <a:ext cx="8476356" cy="1391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95652" y="5330840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M4: value is updated as in the choice data, option get a winning bonus </a:t>
            </a:r>
            <a:r>
              <a:rPr lang="fr-FR" dirty="0" err="1" smtClean="0"/>
              <a:t>proportional</a:t>
            </a:r>
            <a:r>
              <a:rPr lang="fr-FR" dirty="0" smtClean="0"/>
              <a:t> to </a:t>
            </a:r>
            <a:r>
              <a:rPr lang="fr-FR" dirty="0" err="1" smtClean="0"/>
              <a:t>their</a:t>
            </a:r>
            <a:r>
              <a:rPr lang="fr-FR" dirty="0" smtClean="0"/>
              <a:t> relative value (</a:t>
            </a:r>
            <a:r>
              <a:rPr lang="fr-FR" dirty="0" err="1" smtClean="0"/>
              <a:t>describe</a:t>
            </a:r>
            <a:r>
              <a:rPr lang="fr-FR" dirty="0" smtClean="0"/>
              <a:t> by a </a:t>
            </a:r>
            <a:r>
              <a:rPr lang="fr-FR" dirty="0" err="1" smtClean="0"/>
              <a:t>softmax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) </a:t>
            </a:r>
            <a:r>
              <a:rPr lang="en-US" dirty="0" smtClean="0"/>
              <a:t>each time they win in a pairwise comparison, as proposed previously.</a:t>
            </a:r>
          </a:p>
          <a:p>
            <a:r>
              <a:rPr lang="en-US" dirty="0" smtClean="0"/>
              <a:t>No. Evolution parameter = 2, pairwise </a:t>
            </a:r>
            <a:r>
              <a:rPr lang="en-US" dirty="0" err="1" smtClean="0"/>
              <a:t>obersvation</a:t>
            </a:r>
            <a:r>
              <a:rPr lang="en-US" dirty="0" smtClean="0"/>
              <a:t> function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04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observation parameters (inverse temp)</a:t>
            </a:r>
            <a:endParaRPr lang="fr-FR" sz="2800" dirty="0"/>
          </a:p>
        </p:txBody>
      </p:sp>
      <p:pic>
        <p:nvPicPr>
          <p:cNvPr id="16386" name="Picture 2" descr="C:\Users\chen.hu\Documents\GitHub\sdm\analysis\Model_comparison\sdm_results\v4_23sub\conf_obs_beta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3634380" cy="51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chen.hu\Documents\GitHub\sdm\analysis\Model_comparison\sdm_results\v4_23sub\conf_obs_beta_box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980" y="962216"/>
            <a:ext cx="3656464" cy="54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978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Posterior on observation parameters (weight on entropy)</a:t>
            </a:r>
            <a:endParaRPr lang="fr-FR" sz="2800" dirty="0"/>
          </a:p>
        </p:txBody>
      </p:sp>
      <p:pic>
        <p:nvPicPr>
          <p:cNvPr id="17410" name="Picture 2" descr="C:\Users\chen.hu\Documents\GitHub\sdm\analysis\Model_comparison\sdm_results\v4_23sub\conf_obs_entropy_m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3840464" cy="518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76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827" y="865159"/>
            <a:ext cx="95410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637" y="865159"/>
            <a:ext cx="104411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280" y="865159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8164" y="865159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80204" y="843875"/>
            <a:ext cx="95410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36088" y="843875"/>
            <a:ext cx="104411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09980" y="843875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65864" y="843875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72280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8164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35543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91427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9" name="Picture 5" descr="C:\Users\chen.hu\Documents\GitHub\sdm\cate0\cate0_8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7" y="1422629"/>
            <a:ext cx="936860" cy="7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cate1\cate1_1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1415620"/>
            <a:ext cx="945772" cy="7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cate2\cate2_6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11" y="1415620"/>
            <a:ext cx="927070" cy="6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hen.hu\Documents\GitHub\sdm\cate3\cate3_79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52" y="1378234"/>
            <a:ext cx="752497" cy="7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hen.hu\Documents\GitHub\sdm\cate4\cate4_11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3110826"/>
            <a:ext cx="785010" cy="7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hen.hu\Documents\GitHub\sdm\cate5\cate5_23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88" y="3081445"/>
            <a:ext cx="610793" cy="8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55576" y="5805264"/>
            <a:ext cx="699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each blocks: </a:t>
            </a:r>
          </a:p>
          <a:p>
            <a:r>
              <a:rPr lang="en-US" dirty="0" smtClean="0"/>
              <a:t>Ratings: 3*3 + 4*4 + 5*5 +6*6 = 86 items per block</a:t>
            </a:r>
          </a:p>
          <a:p>
            <a:r>
              <a:rPr lang="en-US" dirty="0" smtClean="0"/>
              <a:t>Choice:  3 + 4 + 5 + 6 = 18 trials * 4 repetition = 72 per block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331008" y="182246"/>
            <a:ext cx="2496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Task Structure </a:t>
            </a:r>
            <a:endParaRPr lang="fr-FR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8" y="4332659"/>
            <a:ext cx="137799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037" y="4332659"/>
            <a:ext cx="1364370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04" y="4332659"/>
            <a:ext cx="1398913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959" y="4332659"/>
            <a:ext cx="1308556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99" y="4332659"/>
            <a:ext cx="117132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1839" y="3906928"/>
            <a:ext cx="15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 choice trial: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36700" y="51576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Self-paced, &gt; 500ms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947756" y="51576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5269284" y="518368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 5s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6247959" y="5190042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Feedback 1s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7755165" y="4536874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confidence</a:t>
            </a:r>
          </a:p>
          <a:p>
            <a:r>
              <a:rPr lang="en-US" dirty="0" smtClean="0"/>
              <a:t>rating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87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evolution parameters</a:t>
            </a:r>
            <a:endParaRPr lang="fr-FR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4788024" y="2348880"/>
            <a:ext cx="4248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23</a:t>
            </a:r>
          </a:p>
          <a:p>
            <a:r>
              <a:rPr lang="en-US" dirty="0" smtClean="0"/>
              <a:t>T-test against zero </a:t>
            </a:r>
          </a:p>
          <a:p>
            <a:r>
              <a:rPr lang="en-US" dirty="0" smtClean="0"/>
              <a:t>t  = 1.39 , p = 0.17, mean = 1.59</a:t>
            </a:r>
          </a:p>
          <a:p>
            <a:r>
              <a:rPr lang="en-US" dirty="0" smtClean="0"/>
              <a:t>not significant</a:t>
            </a:r>
          </a:p>
          <a:p>
            <a:endParaRPr lang="en-US" dirty="0"/>
          </a:p>
          <a:p>
            <a:endParaRPr lang="fr-FR" dirty="0"/>
          </a:p>
        </p:txBody>
      </p:sp>
      <p:pic>
        <p:nvPicPr>
          <p:cNvPr id="18434" name="Picture 2" descr="C:\Users\chen.hu\Documents\GitHub\sdm\analysis\Model_comparison\sdm_results\v4_23sub\conf_evo_m2_bonu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0" y="908720"/>
            <a:ext cx="3845303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499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hidden states (m2)</a:t>
            </a:r>
            <a:endParaRPr lang="fr-FR" sz="2800" dirty="0"/>
          </a:p>
        </p:txBody>
      </p:sp>
      <p:pic>
        <p:nvPicPr>
          <p:cNvPr id="15362" name="Picture 2" descr="C:\Users\chen.hu\Documents\GitHub\sdm\analysis\Model_comparison\sdm_results\v4_23sub\conf_posterior_m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196752"/>
            <a:ext cx="910850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601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0610" y="188640"/>
            <a:ext cx="6768752" cy="50405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Model comparison results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755576" y="1054477"/>
            <a:ext cx="352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m1, m2, m3</a:t>
            </a:r>
          </a:p>
          <a:p>
            <a:r>
              <a:rPr lang="en-US" dirty="0" smtClean="0"/>
              <a:t>winning model = m1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289783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 m2, m3 winning model = m3</a:t>
            </a:r>
            <a:endParaRPr 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9" y="1985169"/>
            <a:ext cx="4515984" cy="328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32" y="2053519"/>
            <a:ext cx="4305618" cy="321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3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à coins arrondis 9"/>
          <p:cNvSpPr/>
          <p:nvPr/>
        </p:nvSpPr>
        <p:spPr>
          <a:xfrm>
            <a:off x="400436" y="2652051"/>
            <a:ext cx="8476356" cy="14524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415465" y="628147"/>
            <a:ext cx="8350919" cy="17481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3384" y="0"/>
            <a:ext cx="7859216" cy="56207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Model on Response Time</a:t>
            </a: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06052" y="679116"/>
                <a:ext cx="8260332" cy="202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M1, value true to the rating, no value update during choice process.</a:t>
                </a:r>
                <a:r>
                  <a:rPr lang="fr-FR" dirty="0" smtClean="0"/>
                  <a:t> 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3 free </a:t>
                </a:r>
                <a:r>
                  <a:rPr lang="fr-FR" dirty="0" err="1" smtClean="0"/>
                  <a:t>parameter</a:t>
                </a:r>
                <a:r>
                  <a:rPr lang="fr-FR" dirty="0" smtClean="0"/>
                  <a:t>):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𝑉𝑖</m:t>
                        </m:r>
                      </m:e>
                    </m:d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0" smtClean="0">
                        <a:latin typeface="Cambria Math"/>
                      </a:rPr>
                      <m:t>     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entropy</m:t>
                    </m:r>
                    <m:r>
                      <a:rPr lang="en-US" b="0" i="0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/>
                      </a:rPr>
                      <m:t>    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𝑒𝑛𝑡𝑟𝑜𝑝𝑦</m:t>
                      </m:r>
                      <m:r>
                        <a:rPr lang="en-US" b="0" i="1" strike="sngStrike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trike="sngStrik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trike="sngStrike" smtClean="0">
                          <a:latin typeface="Cambria Math"/>
                        </a:rPr>
                        <m:t>∗</m:t>
                      </m:r>
                      <m:r>
                        <a:rPr lang="en-US" b="0" i="1" strike="sngStrike" smtClean="0">
                          <a:latin typeface="Cambria Math"/>
                        </a:rPr>
                        <m:t>𝑠𝑒𝑠𝑠𝑖𝑜𝑛</m:t>
                      </m:r>
                      <m:r>
                        <a:rPr lang="en-US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dirty="0" smtClean="0"/>
              </a:p>
              <a:p>
                <a:endParaRPr lang="en-US" dirty="0"/>
              </a:p>
              <a:p>
                <a:r>
                  <a:rPr lang="en-US" sz="1600" i="1" dirty="0" smtClean="0"/>
                  <a:t>        # in this data set, the session </a:t>
                </a:r>
                <a:r>
                  <a:rPr lang="en-US" sz="1600" i="1" dirty="0" err="1" smtClean="0"/>
                  <a:t>regressor</a:t>
                </a:r>
                <a:r>
                  <a:rPr lang="en-US" sz="1600" i="1" dirty="0" smtClean="0"/>
                  <a:t> is not fitted due to missing data in 4/11 subjects.</a:t>
                </a:r>
                <a:endParaRPr lang="fr-FR" sz="1600" i="1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2" y="679116"/>
                <a:ext cx="8260332" cy="2021772"/>
              </a:xfrm>
              <a:prstGeom prst="rect">
                <a:avLst/>
              </a:prstGeom>
              <a:blipFill rotWithShape="1">
                <a:blip r:embed="rId2"/>
                <a:stretch>
                  <a:fillRect l="-590" t="-1506" b="-30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629480" y="2808312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M2: value is updated as in the choice data, option get a winning bonus each time they win in a pairwise comparison, as proposed previously.</a:t>
            </a:r>
          </a:p>
          <a:p>
            <a:r>
              <a:rPr lang="en-US" dirty="0" smtClean="0"/>
              <a:t>Evolution parameter = 1, same observation function as in M1 </a:t>
            </a:r>
            <a:r>
              <a:rPr lang="en-US" dirty="0" err="1" smtClean="0"/>
              <a:t>rt</a:t>
            </a:r>
            <a:endParaRPr lang="en-US" dirty="0" smtClean="0"/>
          </a:p>
          <a:p>
            <a:r>
              <a:rPr lang="en-US" dirty="0" smtClean="0"/>
              <a:t>Number of hidden states = Number of objects = 430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415465" y="4176464"/>
            <a:ext cx="8476356" cy="12961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M3: </a:t>
            </a:r>
            <a:r>
              <a:rPr lang="en-US" dirty="0">
                <a:solidFill>
                  <a:schemeClr val="tx1"/>
                </a:solidFill>
              </a:rPr>
              <a:t>value is </a:t>
            </a:r>
            <a:r>
              <a:rPr lang="en-US" dirty="0" smtClean="0">
                <a:solidFill>
                  <a:schemeClr val="tx1"/>
                </a:solidFill>
              </a:rPr>
              <a:t> not updated, there is an evolution function in which </a:t>
            </a:r>
            <a:r>
              <a:rPr lang="en-US" dirty="0" err="1" smtClean="0">
                <a:solidFill>
                  <a:schemeClr val="tx1"/>
                </a:solidFill>
              </a:rPr>
              <a:t>fx</a:t>
            </a:r>
            <a:r>
              <a:rPr lang="en-US" dirty="0" smtClean="0">
                <a:solidFill>
                  <a:schemeClr val="tx1"/>
                </a:solidFill>
              </a:rPr>
              <a:t> =x, no evolution parameters.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same </a:t>
            </a:r>
            <a:r>
              <a:rPr lang="en-US" dirty="0">
                <a:solidFill>
                  <a:schemeClr val="tx1"/>
                </a:solidFill>
              </a:rPr>
              <a:t>observation function as in M1 </a:t>
            </a:r>
            <a:r>
              <a:rPr lang="en-US" dirty="0" smtClean="0">
                <a:solidFill>
                  <a:schemeClr val="tx1"/>
                </a:solidFill>
              </a:rPr>
              <a:t>RT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Number of hidden states = Number of objects = </a:t>
            </a:r>
            <a:r>
              <a:rPr lang="en-US" dirty="0" smtClean="0">
                <a:solidFill>
                  <a:schemeClr val="tx1"/>
                </a:solidFill>
              </a:rPr>
              <a:t>430, but not updated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81402" y="5494859"/>
            <a:ext cx="8476356" cy="1391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29480" y="5512919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M4: value is updated as in the choice data, option get a winning bonus </a:t>
            </a:r>
            <a:r>
              <a:rPr lang="fr-FR" dirty="0" err="1" smtClean="0"/>
              <a:t>proportional</a:t>
            </a:r>
            <a:r>
              <a:rPr lang="fr-FR" dirty="0" smtClean="0"/>
              <a:t> to </a:t>
            </a:r>
            <a:r>
              <a:rPr lang="fr-FR" dirty="0" err="1" smtClean="0"/>
              <a:t>their</a:t>
            </a:r>
            <a:r>
              <a:rPr lang="fr-FR" dirty="0" smtClean="0"/>
              <a:t> relative value (</a:t>
            </a:r>
            <a:r>
              <a:rPr lang="fr-FR" dirty="0" err="1" smtClean="0"/>
              <a:t>describe</a:t>
            </a:r>
            <a:r>
              <a:rPr lang="fr-FR" dirty="0" smtClean="0"/>
              <a:t> by a </a:t>
            </a:r>
            <a:r>
              <a:rPr lang="fr-FR" dirty="0" err="1" smtClean="0"/>
              <a:t>softmax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) </a:t>
            </a:r>
            <a:r>
              <a:rPr lang="en-US" dirty="0" smtClean="0"/>
              <a:t>each time they win in a pairwise comparison, as proposed previously.</a:t>
            </a:r>
          </a:p>
          <a:p>
            <a:r>
              <a:rPr lang="en-US" dirty="0" smtClean="0"/>
              <a:t>No. Evolution parameter = 2, pairwise </a:t>
            </a:r>
            <a:r>
              <a:rPr lang="en-US" dirty="0" err="1" smtClean="0"/>
              <a:t>obersvation</a:t>
            </a:r>
            <a:r>
              <a:rPr lang="en-US" dirty="0" smtClean="0"/>
              <a:t> function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observation parameters (inverse temp)</a:t>
            </a:r>
            <a:endParaRPr lang="fr-FR" sz="2800" dirty="0"/>
          </a:p>
        </p:txBody>
      </p:sp>
      <p:pic>
        <p:nvPicPr>
          <p:cNvPr id="4098" name="Picture 2" descr="C:\Users\chen.hu\Documents\GitHub\sdm\analysis\Model_comparison\sdm_results\rt_obs_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3448908" cy="43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en.hu\Documents\GitHub\sdm\analysis\Model_comparison\sdm_results\rt_obs_1_box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340768"/>
            <a:ext cx="4256554" cy="4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117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Posterior on observation parameters (weight on entropy)</a:t>
            </a:r>
            <a:endParaRPr lang="fr-FR" sz="2800" dirty="0"/>
          </a:p>
        </p:txBody>
      </p:sp>
      <p:pic>
        <p:nvPicPr>
          <p:cNvPr id="5122" name="Picture 2" descr="C:\Users\chen.hu\Documents\GitHub\sdm\analysis\Model_comparison\sdm_results\rt_obs_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89352"/>
            <a:ext cx="4404130" cy="441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hen.hu\Documents\GitHub\sdm\analysis\Model_comparison\sdm_results\rt_obs_2_box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50" y="1196752"/>
            <a:ext cx="4176464" cy="52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0284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observation parameters (constant)</a:t>
            </a:r>
            <a:endParaRPr lang="fr-FR" sz="2800" dirty="0"/>
          </a:p>
        </p:txBody>
      </p:sp>
      <p:pic>
        <p:nvPicPr>
          <p:cNvPr id="6146" name="Picture 2" descr="C:\Users\chen.hu\Documents\GitHub\sdm\analysis\Model_comparison\sdm_results\rt_obs_3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" y="1412776"/>
            <a:ext cx="4680520" cy="426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en.hu\Documents\GitHub\sdm\analysis\Model_comparison\sdm_results\rt_obs_3_box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220" y="1412776"/>
            <a:ext cx="4442779" cy="413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658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evolution </a:t>
            </a:r>
            <a:r>
              <a:rPr lang="en-US" sz="2800" dirty="0" smtClean="0"/>
              <a:t>parameters </a:t>
            </a:r>
            <a:r>
              <a:rPr lang="fr-FR" sz="2800" dirty="0" smtClean="0"/>
              <a:t>(m2)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4788024" y="2348880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</a:t>
            </a:r>
            <a:r>
              <a:rPr lang="en-US" dirty="0" smtClean="0"/>
              <a:t>23</a:t>
            </a:r>
            <a:endParaRPr lang="en-US" dirty="0" smtClean="0"/>
          </a:p>
          <a:p>
            <a:r>
              <a:rPr lang="en-US" dirty="0" smtClean="0"/>
              <a:t>T-test against zero </a:t>
            </a:r>
          </a:p>
          <a:p>
            <a:r>
              <a:rPr lang="en-US" dirty="0" smtClean="0"/>
              <a:t>t  = - 0.98 , p = 0.34, mean = -0.32</a:t>
            </a:r>
          </a:p>
          <a:p>
            <a:r>
              <a:rPr lang="en-US" dirty="0" smtClean="0"/>
              <a:t>not significant</a:t>
            </a:r>
          </a:p>
        </p:txBody>
      </p:sp>
      <p:pic>
        <p:nvPicPr>
          <p:cNvPr id="3075" name="Picture 3" descr="C:\Users\chen.hu\Documents\GitHub\sdm\analysis\Model_comparison\sdm_results\rt_evo_m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3" y="1052736"/>
            <a:ext cx="3600400" cy="52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370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evolution </a:t>
            </a:r>
            <a:r>
              <a:rPr lang="en-US" sz="2800" dirty="0" smtClean="0"/>
              <a:t>parameters </a:t>
            </a:r>
            <a:r>
              <a:rPr lang="fr-FR" sz="2800" dirty="0" smtClean="0"/>
              <a:t>(m4)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5724128" y="3366660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</a:t>
            </a:r>
            <a:r>
              <a:rPr lang="en-US" dirty="0" smtClean="0"/>
              <a:t>23</a:t>
            </a:r>
            <a:endParaRPr lang="en-US" dirty="0" smtClean="0"/>
          </a:p>
          <a:p>
            <a:r>
              <a:rPr lang="en-US" dirty="0" smtClean="0"/>
              <a:t>T-test against zero </a:t>
            </a:r>
          </a:p>
          <a:p>
            <a:r>
              <a:rPr lang="en-US" dirty="0" smtClean="0"/>
              <a:t>t  = </a:t>
            </a:r>
            <a:r>
              <a:rPr lang="en-US" smtClean="0"/>
              <a:t>- </a:t>
            </a:r>
            <a:r>
              <a:rPr lang="en-US" smtClean="0"/>
              <a:t>0.70 </a:t>
            </a:r>
            <a:r>
              <a:rPr lang="en-US" dirty="0" smtClean="0"/>
              <a:t>, p </a:t>
            </a:r>
            <a:r>
              <a:rPr lang="en-US" smtClean="0"/>
              <a:t>= </a:t>
            </a:r>
            <a:r>
              <a:rPr lang="en-US" smtClean="0"/>
              <a:t>0.49, </a:t>
            </a:r>
            <a:r>
              <a:rPr lang="en-US" dirty="0" smtClean="0"/>
              <a:t>mean = </a:t>
            </a:r>
            <a:r>
              <a:rPr lang="en-US" smtClean="0"/>
              <a:t>-</a:t>
            </a:r>
            <a:r>
              <a:rPr lang="en-US" smtClean="0"/>
              <a:t>0.31</a:t>
            </a:r>
            <a:endParaRPr lang="en-US" dirty="0" smtClean="0"/>
          </a:p>
          <a:p>
            <a:r>
              <a:rPr lang="en-US" dirty="0" smtClean="0"/>
              <a:t>not significant</a:t>
            </a:r>
          </a:p>
        </p:txBody>
      </p:sp>
      <p:pic>
        <p:nvPicPr>
          <p:cNvPr id="7171" name="Picture 3" descr="C:\Users\chen.hu\Documents\GitHub\sdm\analysis\Model_comparison\sdm_results\rt_evo_m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8" y="1052736"/>
            <a:ext cx="5462744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541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hidden </a:t>
            </a:r>
            <a:r>
              <a:rPr lang="en-US" sz="2800" dirty="0" smtClean="0"/>
              <a:t>states </a:t>
            </a:r>
            <a:r>
              <a:rPr lang="fr-FR" sz="2800" dirty="0"/>
              <a:t>(</a:t>
            </a:r>
            <a:r>
              <a:rPr lang="fr-FR" altLang="zh-CN" sz="2800" dirty="0" smtClean="0"/>
              <a:t>m2)</a:t>
            </a:r>
            <a:endParaRPr lang="fr-FR" sz="2800" dirty="0"/>
          </a:p>
        </p:txBody>
      </p:sp>
      <p:pic>
        <p:nvPicPr>
          <p:cNvPr id="22530" name="Picture 2" descr="C:\Users\chen.hu\Documents\GitHub\sdm\analysis\Model_comparison\sdm_results\rt_posterior_m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5" y="1268760"/>
            <a:ext cx="90096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20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7211144" cy="70609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Hypothesis testing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H0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H1- default</a:t>
            </a:r>
            <a:r>
              <a:rPr lang="fr-FR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1800" dirty="0" smtClean="0"/>
              <a:t>H2- </a:t>
            </a:r>
            <a:r>
              <a:rPr lang="en-US" sz="1800" dirty="0" err="1" smtClean="0"/>
              <a:t>recency</a:t>
            </a:r>
            <a:r>
              <a:rPr lang="en-US" sz="1800" dirty="0" smtClean="0"/>
              <a:t> and primacy effect </a:t>
            </a:r>
            <a:r>
              <a:rPr lang="fr-FR" sz="1800" dirty="0" smtClean="0"/>
              <a:t>:</a:t>
            </a:r>
            <a:endParaRPr lang="fr-FR" sz="1800" dirty="0"/>
          </a:p>
          <a:p>
            <a:pPr marL="0" indent="0">
              <a:buNone/>
            </a:pPr>
            <a:endParaRPr lang="fr-FR" sz="24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475656" y="1340768"/>
                <a:ext cx="2230739" cy="1125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𝑅𝑖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2230739" cy="11255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699792" y="2564904"/>
                <a:ext cx="5472608" cy="172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𝑉𝑡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𝑅𝑖</m:t>
                    </m:r>
                    <m:r>
                      <a:rPr lang="en-US" b="0" i="1" smtClean="0">
                        <a:latin typeface="Cambria Math"/>
                      </a:rPr>
                      <m:t>+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𝑤𝑖𝑛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fr-FR" dirty="0" smtClean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𝑑𝑒𝑓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 smtClean="0"/>
                  <a:t>),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𝑑𝑒𝑓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 smtClean="0"/>
                  <a:t> = 1 or 0, </a:t>
                </a:r>
              </a:p>
              <a:p>
                <a:pPr algn="ctr"/>
                <a:r>
                  <a:rPr lang="fr-FR" dirty="0"/>
                  <a:t> </a:t>
                </a:r>
                <a:r>
                  <a:rPr lang="fr-FR" dirty="0" smtClean="0"/>
                  <a:t> </a:t>
                </a:r>
                <a:r>
                  <a:rPr lang="fr-FR" dirty="0" err="1"/>
                  <a:t>O</a:t>
                </a:r>
                <a:r>
                  <a:rPr lang="fr-FR" dirty="0" err="1" smtClean="0"/>
                  <a:t>nly</a:t>
                </a:r>
                <a:r>
                  <a:rPr lang="fr-FR" dirty="0" smtClean="0"/>
                  <a:t> update the </a:t>
                </a:r>
                <a:r>
                  <a:rPr lang="fr-FR" dirty="0" err="1" smtClean="0"/>
                  <a:t>win</a:t>
                </a:r>
                <a:r>
                  <a:rPr lang="fr-FR" dirty="0" smtClean="0"/>
                  <a:t> option and the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option . </a:t>
                </a:r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564904"/>
                <a:ext cx="5472608" cy="1723998"/>
              </a:xfrm>
              <a:prstGeom prst="rect">
                <a:avLst/>
              </a:prstGeom>
              <a:blipFill rotWithShape="1">
                <a:blip r:embed="rId3"/>
                <a:stretch>
                  <a:fillRect b="-49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706395" y="4581128"/>
                <a:ext cx="5168018" cy="1977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 smtClean="0"/>
              </a:p>
              <a:p>
                <a:r>
                  <a:rPr lang="en-US" dirty="0" smtClean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𝑅𝑖</m:t>
                      </m:r>
                      <m:r>
                        <a:rPr lang="en-US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𝑅𝑒𝑐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𝑃𝑟𝑖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 , 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r>
                  <a:rPr lang="en-US" dirty="0">
                    <a:ea typeface="Cambria Math"/>
                  </a:rPr>
                  <a:t>R</a:t>
                </a:r>
                <a:r>
                  <a:rPr lang="en-US" dirty="0" smtClean="0">
                    <a:ea typeface="Cambria Math"/>
                  </a:rPr>
                  <a:t>ec: </a:t>
                </a:r>
                <a:r>
                  <a:rPr lang="en-US" dirty="0" err="1" smtClean="0">
                    <a:ea typeface="Cambria Math"/>
                  </a:rPr>
                  <a:t>Recency</a:t>
                </a:r>
                <a:r>
                  <a:rPr lang="en-US" dirty="0" smtClean="0">
                    <a:ea typeface="Cambria Math"/>
                  </a:rPr>
                  <a:t> effect, 1 if being the last one, otherwise 0.</a:t>
                </a:r>
              </a:p>
              <a:p>
                <a:r>
                  <a:rPr lang="en-US" dirty="0" err="1" smtClean="0"/>
                  <a:t>Pri</a:t>
                </a:r>
                <a:r>
                  <a:rPr lang="en-US" dirty="0" smtClean="0"/>
                  <a:t>: Primacy effect, 1 if being the first one, otherwise 0.</a:t>
                </a:r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95" y="4581128"/>
                <a:ext cx="5168018" cy="1977914"/>
              </a:xfrm>
              <a:prstGeom prst="rect">
                <a:avLst/>
              </a:prstGeom>
              <a:blipFill rotWithShape="1">
                <a:blip r:embed="rId4"/>
                <a:stretch>
                  <a:fillRect l="-943" r="-118"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1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hidden </a:t>
            </a:r>
            <a:r>
              <a:rPr lang="en-US" sz="2800" dirty="0" smtClean="0"/>
              <a:t>states </a:t>
            </a:r>
            <a:r>
              <a:rPr lang="fr-FR" sz="2800" dirty="0"/>
              <a:t>(</a:t>
            </a:r>
            <a:r>
              <a:rPr lang="fr-FR" altLang="zh-CN" sz="2800" dirty="0" smtClean="0"/>
              <a:t>m4)</a:t>
            </a:r>
            <a:endParaRPr lang="fr-FR" sz="2800" dirty="0"/>
          </a:p>
        </p:txBody>
      </p:sp>
      <p:pic>
        <p:nvPicPr>
          <p:cNvPr id="1026" name="Picture 2" descr="C:\Users\chen.hu\Documents\GitHub\sdm\analysis\Model_comparison\sdm_results\rt_posterior_m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95704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93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0610" y="188640"/>
            <a:ext cx="6768752" cy="50405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Model comparison results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755576" y="1054477"/>
            <a:ext cx="345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m1, m2, </a:t>
            </a:r>
            <a:r>
              <a:rPr lang="en-US" dirty="0" smtClean="0"/>
              <a:t>m3, m4 </a:t>
            </a:r>
            <a:r>
              <a:rPr lang="en-US" dirty="0" smtClean="0"/>
              <a:t>winning model = m1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289783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 m2, m3, </a:t>
            </a:r>
            <a:r>
              <a:rPr lang="en-US" dirty="0" smtClean="0"/>
              <a:t>m4winning </a:t>
            </a:r>
            <a:r>
              <a:rPr lang="en-US" dirty="0" smtClean="0"/>
              <a:t>model = m3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075317"/>
            <a:ext cx="4092554" cy="300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084" y="2040706"/>
            <a:ext cx="4565741" cy="331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3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Based on previous tasks using similar items, the ratings are simulated as uniformly distributed random integers from 0 to 100, with 10% attracted to the 0 point.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Result set: </a:t>
            </a:r>
            <a:r>
              <a:rPr lang="en-US" sz="1800" dirty="0"/>
              <a:t>86 </a:t>
            </a:r>
            <a:r>
              <a:rPr lang="en-US" sz="1800" dirty="0" smtClean="0"/>
              <a:t>ratings *10 categories, 18 trials* </a:t>
            </a:r>
            <a:r>
              <a:rPr lang="en-US" sz="1800" dirty="0"/>
              <a:t>10 categories </a:t>
            </a:r>
            <a:r>
              <a:rPr lang="en-US" sz="1800" dirty="0" smtClean="0"/>
              <a:t>(24 subjects)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Simulate the choice: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Using the </a:t>
            </a:r>
            <a:r>
              <a:rPr lang="en-US" sz="1800" b="1" dirty="0" smtClean="0"/>
              <a:t>inverse temperature </a:t>
            </a:r>
            <a:r>
              <a:rPr lang="en-US" sz="1800" dirty="0" smtClean="0"/>
              <a:t>from the previous study of DV on choice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Simulate a range of possible ‘</a:t>
            </a:r>
            <a:r>
              <a:rPr lang="en-US" sz="1800" b="1" dirty="0" smtClean="0"/>
              <a:t>bonus for winning a comparison</a:t>
            </a:r>
            <a:r>
              <a:rPr lang="en-US" sz="1800" dirty="0" smtClean="0"/>
              <a:t>’, ranging from 0.51 to 10,02), to verify the extent to which the predicted effects sustain.</a:t>
            </a:r>
          </a:p>
          <a:p>
            <a:pPr marL="457200" lvl="1" indent="0">
              <a:buNone/>
            </a:pPr>
            <a:endParaRPr lang="en-US" sz="1800" dirty="0" smtClean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339752" y="404664"/>
            <a:ext cx="4258816" cy="850106"/>
          </a:xfrm>
        </p:spPr>
        <p:txBody>
          <a:bodyPr/>
          <a:lstStyle/>
          <a:p>
            <a:r>
              <a:rPr lang="en-US" dirty="0" smtClean="0"/>
              <a:t>Task simulation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0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4612" y="260648"/>
            <a:ext cx="7859216" cy="4900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Simulations choice under H0 and H1</a:t>
            </a:r>
            <a:endParaRPr lang="fr-FR" dirty="0"/>
          </a:p>
        </p:txBody>
      </p:sp>
      <p:pic>
        <p:nvPicPr>
          <p:cNvPr id="5122" name="Picture 2" descr="C:\Users\chen.hu\Documents\GitHub\sdm\simulation\plots\v3\100simulations\beta1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" y="1124744"/>
            <a:ext cx="4605955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hen.hu\Documents\GitHub\sdm\simulation\plots\v3\100simulations\beta51_C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9505"/>
            <a:ext cx="4732403" cy="17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chen.hu\Documents\GitHub\sdm\simulation\plots\v3\100simulations\beta101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4" y="4869160"/>
            <a:ext cx="49897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chen.hu\Documents\GitHub\sdm\simulation\plots\v3\100simulations\beta251_C1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39" y="1094511"/>
            <a:ext cx="4779026" cy="179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chen.hu\Documents\GitHub\sdm\simulation\plots\v3\100simulations\beta501_C1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81" y="2980116"/>
            <a:ext cx="4650819" cy="17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1059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Baskerville Old Face"/>
        <a:ea typeface=""/>
        <a:cs typeface=""/>
      </a:majorFont>
      <a:minorFont>
        <a:latin typeface="Garamond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6683</TotalTime>
  <Words>3153</Words>
  <Application>Microsoft Office PowerPoint</Application>
  <PresentationFormat>Affichage à l'écran (4:3)</PresentationFormat>
  <Paragraphs>347</Paragraphs>
  <Slides>71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2" baseType="lpstr">
      <vt:lpstr>Thème Office</vt:lpstr>
      <vt:lpstr>Summary</vt:lpstr>
      <vt:lpstr>Decision-making under a sequential multiple-option choice frame</vt:lpstr>
      <vt:lpstr>Introduction</vt:lpstr>
      <vt:lpstr>Questions of interest</vt:lpstr>
      <vt:lpstr>Hypothesis</vt:lpstr>
      <vt:lpstr>Présentation PowerPoint</vt:lpstr>
      <vt:lpstr>Hypothesis testing</vt:lpstr>
      <vt:lpstr>Task simulation</vt:lpstr>
      <vt:lpstr>Simulations choice under H0 and H1</vt:lpstr>
      <vt:lpstr>H1 with primacy and recency bonus (beta = 0.51)</vt:lpstr>
      <vt:lpstr>Pilot results: rating and confidence rating across categories</vt:lpstr>
      <vt:lpstr>Pilot results: choice probability</vt:lpstr>
      <vt:lpstr>Pilot results: response time</vt:lpstr>
      <vt:lpstr>Pilot results: confidence</vt:lpstr>
      <vt:lpstr>Pilot results: processing time</vt:lpstr>
      <vt:lpstr>Regression coefficient </vt:lpstr>
      <vt:lpstr>Discussion</vt:lpstr>
      <vt:lpstr>New analysis</vt:lpstr>
      <vt:lpstr>Pilot results: choice probability</vt:lpstr>
      <vt:lpstr>Pilot results: response time</vt:lpstr>
      <vt:lpstr>Pilot results: confidence</vt:lpstr>
      <vt:lpstr>Effect size analysis</vt:lpstr>
      <vt:lpstr>Session drift effects</vt:lpstr>
      <vt:lpstr>Model on choice</vt:lpstr>
      <vt:lpstr>Posterior on observation parameter – inverse temperature</vt:lpstr>
      <vt:lpstr>Posterior on evolution parameter – winning bonus</vt:lpstr>
      <vt:lpstr>Posterior on hidden states</vt:lpstr>
      <vt:lpstr>Model comparison results</vt:lpstr>
      <vt:lpstr>Model on Response Time</vt:lpstr>
      <vt:lpstr>Posterior on observation parameters (inverse temp)</vt:lpstr>
      <vt:lpstr>Posterior on observation parameters (weight on entropy)</vt:lpstr>
      <vt:lpstr>Posterior on observation parameters (constant)</vt:lpstr>
      <vt:lpstr>Posterior on evolution parameters</vt:lpstr>
      <vt:lpstr>Posterior on hidden states</vt:lpstr>
      <vt:lpstr>Model comparison results</vt:lpstr>
      <vt:lpstr>Model on confidence</vt:lpstr>
      <vt:lpstr>Posterior on observation parameters (inverse temp)</vt:lpstr>
      <vt:lpstr>Posterior on observation parameters (weight on entropy)</vt:lpstr>
      <vt:lpstr>Posterior on evolution parameters</vt:lpstr>
      <vt:lpstr>Posterior on hidden states</vt:lpstr>
      <vt:lpstr>Model comparison results</vt:lpstr>
      <vt:lpstr>New analysis Jan2018 – 23 subjects</vt:lpstr>
      <vt:lpstr>Confidence rating across categories</vt:lpstr>
      <vt:lpstr>RT &amp; confidence </vt:lpstr>
      <vt:lpstr>choice probability (n = 23)</vt:lpstr>
      <vt:lpstr>Response time (n = 23)</vt:lpstr>
      <vt:lpstr>Confidence (n = 23)</vt:lpstr>
      <vt:lpstr>Processing time (n = 23)</vt:lpstr>
      <vt:lpstr>regression analysis – rt choice conf to best option position</vt:lpstr>
      <vt:lpstr>Model on choice</vt:lpstr>
      <vt:lpstr>Posterior on observation parameter – inverse temperature</vt:lpstr>
      <vt:lpstr>Posterior on evolution parameter (m2) – winning bonus</vt:lpstr>
      <vt:lpstr>Posterior on evolution parameter (m4)</vt:lpstr>
      <vt:lpstr>Posterior on hidden states (m2)</vt:lpstr>
      <vt:lpstr>Posterior on hidden states (m4)</vt:lpstr>
      <vt:lpstr>Model comparison results</vt:lpstr>
      <vt:lpstr>Model on confidence</vt:lpstr>
      <vt:lpstr>Posterior on observation parameters (inverse temp)</vt:lpstr>
      <vt:lpstr>Posterior on observation parameters (weight on entropy)</vt:lpstr>
      <vt:lpstr>Posterior on evolution parameters</vt:lpstr>
      <vt:lpstr>Posterior on hidden states (m2)</vt:lpstr>
      <vt:lpstr>Model comparison results</vt:lpstr>
      <vt:lpstr>Model on Response Time</vt:lpstr>
      <vt:lpstr>Posterior on observation parameters (inverse temp)</vt:lpstr>
      <vt:lpstr>Posterior on observation parameters (weight on entropy)</vt:lpstr>
      <vt:lpstr>Posterior on observation parameters (constant)</vt:lpstr>
      <vt:lpstr>Posterior on evolution parameters (m2)</vt:lpstr>
      <vt:lpstr>Posterior on evolution parameters (m4)</vt:lpstr>
      <vt:lpstr>Posterior on hidden states (m2)</vt:lpstr>
      <vt:lpstr>Posterior on hidden states (m4)</vt:lpstr>
      <vt:lpstr>Model comparison 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new task</dc:title>
  <dc:creator>HU Chen</dc:creator>
  <cp:lastModifiedBy>HU Chen</cp:lastModifiedBy>
  <cp:revision>75</cp:revision>
  <dcterms:created xsi:type="dcterms:W3CDTF">2017-08-30T11:54:23Z</dcterms:created>
  <dcterms:modified xsi:type="dcterms:W3CDTF">2018-01-24T16:27:56Z</dcterms:modified>
</cp:coreProperties>
</file>